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Josefin Slab"/>
      <p:regular r:id="rId33"/>
      <p:bold r:id="rId34"/>
      <p:italic r:id="rId35"/>
      <p:boldItalic r:id="rId36"/>
    </p:embeddedFont>
    <p:embeddedFont>
      <p:font typeface="Anton"/>
      <p:regular r:id="rId37"/>
    </p:embeddedFont>
    <p:embeddedFont>
      <p:font typeface="Rajdhani SemiBold"/>
      <p:regular r:id="rId38"/>
      <p:bold r:id="rId39"/>
    </p:embeddedFont>
    <p:embeddedFont>
      <p:font typeface="Fira Sans Condensed Light"/>
      <p:regular r:id="rId40"/>
      <p:bold r:id="rId41"/>
      <p:italic r:id="rId42"/>
      <p:boldItalic r:id="rId43"/>
    </p:embeddedFont>
    <p:embeddedFont>
      <p:font typeface="Fira Sans Condensed"/>
      <p:regular r:id="rId44"/>
      <p:bold r:id="rId45"/>
      <p:italic r:id="rId46"/>
      <p:boldItalic r:id="rId47"/>
    </p:embeddedFont>
    <p:embeddedFont>
      <p:font typeface="Advent Pro Light"/>
      <p:regular r:id="rId48"/>
      <p:bold r:id="rId49"/>
    </p:embeddedFont>
    <p:embeddedFont>
      <p:font typeface="Rajdhani"/>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C99A172-58DC-4060-B6A2-30D44A35CE0C}">
  <a:tblStyle styleId="{7C99A172-58DC-4060-B6A2-30D44A35CE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CondensedLight-regular.fntdata"/><Relationship Id="rId42" Type="http://schemas.openxmlformats.org/officeDocument/2006/relationships/font" Target="fonts/FiraSansCondensedLight-italic.fntdata"/><Relationship Id="rId41" Type="http://schemas.openxmlformats.org/officeDocument/2006/relationships/font" Target="fonts/FiraSansCondensedLight-bold.fntdata"/><Relationship Id="rId44" Type="http://schemas.openxmlformats.org/officeDocument/2006/relationships/font" Target="fonts/FiraSansCondensed-regular.fntdata"/><Relationship Id="rId43" Type="http://schemas.openxmlformats.org/officeDocument/2006/relationships/font" Target="fonts/FiraSansCondensedLight-boldItalic.fntdata"/><Relationship Id="rId46" Type="http://schemas.openxmlformats.org/officeDocument/2006/relationships/font" Target="fonts/FiraSansCondensed-italic.fntdata"/><Relationship Id="rId45" Type="http://schemas.openxmlformats.org/officeDocument/2006/relationships/font" Target="fonts/FiraSans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dventProLight-regular.fntdata"/><Relationship Id="rId47" Type="http://schemas.openxmlformats.org/officeDocument/2006/relationships/font" Target="fonts/FiraSansCondensed-boldItalic.fntdata"/><Relationship Id="rId49" Type="http://schemas.openxmlformats.org/officeDocument/2006/relationships/font" Target="fonts/AdventPro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JosefinSlab-regular.fntdata"/><Relationship Id="rId32" Type="http://schemas.openxmlformats.org/officeDocument/2006/relationships/slide" Target="slides/slide27.xml"/><Relationship Id="rId35" Type="http://schemas.openxmlformats.org/officeDocument/2006/relationships/font" Target="fonts/JosefinSlab-italic.fntdata"/><Relationship Id="rId34" Type="http://schemas.openxmlformats.org/officeDocument/2006/relationships/font" Target="fonts/JosefinSlab-bold.fntdata"/><Relationship Id="rId37" Type="http://schemas.openxmlformats.org/officeDocument/2006/relationships/font" Target="fonts/Anton-regular.fntdata"/><Relationship Id="rId36" Type="http://schemas.openxmlformats.org/officeDocument/2006/relationships/font" Target="fonts/JosefinSlab-boldItalic.fntdata"/><Relationship Id="rId39" Type="http://schemas.openxmlformats.org/officeDocument/2006/relationships/font" Target="fonts/RajdhaniSemiBold-bold.fntdata"/><Relationship Id="rId38" Type="http://schemas.openxmlformats.org/officeDocument/2006/relationships/font" Target="fonts/RajdhaniSemiBo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jdhani-bold.fntdata"/><Relationship Id="rId50" Type="http://schemas.openxmlformats.org/officeDocument/2006/relationships/font" Target="fonts/Rajdhani-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38449202c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38449202c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38449202c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38449202c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38449202c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38449202c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38449202c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38449202c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38449202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38449202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3cb3f054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3cb3f054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3cb3f0547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3cb3f0547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838449202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38449202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3cb3f0547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3cb3f0547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3cb3f0547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3cb3f0547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3cb3f0547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3cb3f0547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838ee5c2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38ee5c2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2e06c14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2e06c14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3cb3f0547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3cb3f0547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3cb3f0547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3cb3f0547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3cb3f0547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3cb3f0547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3cb3f0547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3cb3f0547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3cb3f0547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3cb3f0547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3cb3f0547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3cb3f0547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38449202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38449202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hyperlink" Target="https://chatbotslife.com/robust-lane-finding-using-advanced-computer-vision-techniques-46875bb3c8a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6.png"/><Relationship Id="rId7" Type="http://schemas.openxmlformats.org/officeDocument/2006/relationships/hyperlink" Target="https://chatbotslife.com/robust-lane-finding-using-advanced-computer-vision-techniques-46875bb3c8a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55.png"/><Relationship Id="rId6" Type="http://schemas.openxmlformats.org/officeDocument/2006/relationships/hyperlink" Target="https://chatbotslife.com/robust-lane-finding-using-advanced-computer-vision-techniques-46875bb3c8a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hyperlink" Target="http://drive.google.com/file/d/1a4W4xPOnPpIXlZkD52RuiYDVgpoS9Ykq/view" TargetMode="External"/><Relationship Id="rId4" Type="http://schemas.openxmlformats.org/officeDocument/2006/relationships/image" Target="../media/image30.jpg"/><Relationship Id="rId5" Type="http://schemas.openxmlformats.org/officeDocument/2006/relationships/hyperlink" Target="https://chatbotslife.com/robust-lane-finding-using-advanced-computer-vision-techniques-46875bb3c8aa" TargetMode="External"/><Relationship Id="rId6" Type="http://schemas.openxmlformats.org/officeDocument/2006/relationships/hyperlink" Target="http://drive.google.com/file/d/1MmmMGugQPiq7CT7Yl6BzAc4zvp6HFGUl/view" TargetMode="External"/><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54.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45.jp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hyperlink" Target="http://drive.google.com/file/d/11MxyNQASnC5AWybb57BDK_LiudCcOP80/view"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hyperlink" Target="https://www.sciencedirect.com/science/article/pii/S0167865500000210?casa_token=30iz6Yaqdm4AAAAA:N9LsAbzFbrKHbeLmHum98jvHiQFb144ZUI0jaLdnoodd9zMXonpGEmynkuejZYIbRc5dW4gs3g#FIG1" TargetMode="External"/><Relationship Id="rId10" Type="http://schemas.openxmlformats.org/officeDocument/2006/relationships/hyperlink" Target="https://github.com/murtazahassan/Curved-Lane-Detection" TargetMode="External"/><Relationship Id="rId13" Type="http://schemas.openxmlformats.org/officeDocument/2006/relationships/hyperlink" Target="http://citeseerx.ist.psu.edu/viewdoc/download?doi=10.1.1.353.8182&amp;rep=rep1&amp;type=pdf" TargetMode="External"/><Relationship Id="rId12" Type="http://schemas.openxmlformats.org/officeDocument/2006/relationships/hyperlink" Target="https://link.springer.com/chapter/10.1007/978-3-642-23687-7_5" TargetMode="External"/><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hyperlink" Target="https://towardsdatascience.com/tutorial-build-a-lane-detector-679fd8953132" TargetMode="External"/><Relationship Id="rId4" Type="http://schemas.openxmlformats.org/officeDocument/2006/relationships/hyperlink" Target="https://chatbotslife.com/robust-lane-finding-using-advanced-computer-vision-techniques-46875bb3c8aa" TargetMode="External"/><Relationship Id="rId9" Type="http://schemas.openxmlformats.org/officeDocument/2006/relationships/hyperlink" Target="https://blog.waymo.com/2020/03/introducing-5th-generation-waymo-driver.html" TargetMode="External"/><Relationship Id="rId15" Type="http://schemas.openxmlformats.org/officeDocument/2006/relationships/hyperlink" Target="https://www.ncbi.nlm.nih.gov/pmc/articles/PMC6679325/" TargetMode="External"/><Relationship Id="rId14" Type="http://schemas.openxmlformats.org/officeDocument/2006/relationships/hyperlink" Target="https://ieeexplore.ieee.org/abstract/document/1520207" TargetMode="External"/><Relationship Id="rId17" Type="http://schemas.openxmlformats.org/officeDocument/2006/relationships/hyperlink" Target="https://ieeexplore.ieee.org/abstract/document/6384266" TargetMode="External"/><Relationship Id="rId16" Type="http://schemas.openxmlformats.org/officeDocument/2006/relationships/hyperlink" Target="https://link.springer.com/chapter/10.1007/978-3-662-45286-8_43" TargetMode="External"/><Relationship Id="rId5" Type="http://schemas.openxmlformats.org/officeDocument/2006/relationships/hyperlink" Target="https://ieeexplore.ieee.org/stamp/stamp.jsp?arnumber=9046805" TargetMode="External"/><Relationship Id="rId6" Type="http://schemas.openxmlformats.org/officeDocument/2006/relationships/hyperlink" Target="https://xingangpan.github.io/projects/CULane.html" TargetMode="External"/><Relationship Id="rId18" Type="http://schemas.openxmlformats.org/officeDocument/2006/relationships/hyperlink" Target="https://ieeexplore.ieee.org/abstract/document/6113579" TargetMode="External"/><Relationship Id="rId7" Type="http://schemas.openxmlformats.org/officeDocument/2006/relationships/hyperlink" Target="https://arxiv.org/pdf/1712.06080.pdf" TargetMode="External"/><Relationship Id="rId8" Type="http://schemas.openxmlformats.org/officeDocument/2006/relationships/hyperlink" Target="https://towardsdatascience.com/your-guide-to-ai-for-self-driving-cars-in-2020-21828971961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5.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1.jpg"/><Relationship Id="rId4" Type="http://schemas.openxmlformats.org/officeDocument/2006/relationships/image" Target="../media/image19.png"/><Relationship Id="rId5" Type="http://schemas.openxmlformats.org/officeDocument/2006/relationships/hyperlink" Target="https://towardsdatascience.com/tutorial-build-a-lane-detector-679fd895313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5.jpg"/><Relationship Id="rId4" Type="http://schemas.openxmlformats.org/officeDocument/2006/relationships/hyperlink" Target="http://drive.google.com/file/d/1Y5IbWXExO4agdbwPpTqj8zUVAr1YaekO/view" TargetMode="External"/><Relationship Id="rId5" Type="http://schemas.openxmlformats.org/officeDocument/2006/relationships/image" Target="../media/image13.png"/><Relationship Id="rId6" Type="http://schemas.openxmlformats.org/officeDocument/2006/relationships/hyperlink" Target="http://drive.google.com/file/d/1sCItVaN3xwsvwDYMjsPUbPoqfA1HVa7i/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45.jpg"/><Relationship Id="rId4" Type="http://schemas.openxmlformats.org/officeDocument/2006/relationships/image" Target="../media/image57.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168300" y="305025"/>
            <a:ext cx="2250900" cy="5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latin typeface="Rajdhani"/>
                <a:ea typeface="Rajdhani"/>
                <a:cs typeface="Rajdhani"/>
                <a:sym typeface="Rajdhani"/>
              </a:rPr>
              <a:t>ECE 515 Project</a:t>
            </a:r>
            <a:endParaRPr sz="2400">
              <a:latin typeface="Rajdhani"/>
              <a:ea typeface="Rajdhani"/>
              <a:cs typeface="Rajdhani"/>
              <a:sym typeface="Rajdhani"/>
            </a:endParaRPr>
          </a:p>
        </p:txBody>
      </p:sp>
      <p:sp>
        <p:nvSpPr>
          <p:cNvPr id="99" name="Google Shape;99;p22"/>
          <p:cNvSpPr txBox="1"/>
          <p:nvPr>
            <p:ph idx="1" type="subTitle"/>
          </p:nvPr>
        </p:nvSpPr>
        <p:spPr>
          <a:xfrm>
            <a:off x="1582525" y="4342400"/>
            <a:ext cx="1499400" cy="6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Atanas Delevski</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Zhaobang Xue</a:t>
            </a:r>
            <a:endParaRPr>
              <a:latin typeface="Fira Sans Condensed Light"/>
              <a:ea typeface="Fira Sans Condensed Light"/>
              <a:cs typeface="Fira Sans Condensed Light"/>
              <a:sym typeface="Fira Sans Condensed Light"/>
            </a:endParaRPr>
          </a:p>
        </p:txBody>
      </p:sp>
      <p:sp>
        <p:nvSpPr>
          <p:cNvPr id="100" name="Google Shape;100;p22"/>
          <p:cNvSpPr txBox="1"/>
          <p:nvPr/>
        </p:nvSpPr>
        <p:spPr>
          <a:xfrm>
            <a:off x="2156300" y="1209600"/>
            <a:ext cx="55641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2"/>
                </a:solidFill>
                <a:latin typeface="Rajdhani"/>
                <a:ea typeface="Rajdhani"/>
                <a:cs typeface="Rajdhani"/>
                <a:sym typeface="Rajdhani"/>
              </a:rPr>
              <a:t>Lane Detection Methods: </a:t>
            </a:r>
            <a:endParaRPr b="1" sz="3600">
              <a:solidFill>
                <a:schemeClr val="lt2"/>
              </a:solidFill>
              <a:latin typeface="Rajdhani"/>
              <a:ea typeface="Rajdhani"/>
              <a:cs typeface="Rajdhani"/>
              <a:sym typeface="Rajdhani"/>
            </a:endParaRPr>
          </a:p>
          <a:p>
            <a:pPr indent="0" lvl="0" marL="0" rtl="0" algn="l">
              <a:spcBef>
                <a:spcPts val="0"/>
              </a:spcBef>
              <a:spcAft>
                <a:spcPts val="0"/>
              </a:spcAft>
              <a:buNone/>
            </a:pPr>
            <a:r>
              <a:rPr b="1" lang="en" sz="3600">
                <a:solidFill>
                  <a:schemeClr val="lt2"/>
                </a:solidFill>
                <a:latin typeface="Rajdhani"/>
                <a:ea typeface="Rajdhani"/>
                <a:cs typeface="Rajdhani"/>
                <a:sym typeface="Rajdhani"/>
              </a:rPr>
              <a:t>A Comparison Study</a:t>
            </a:r>
            <a:endParaRPr sz="3600">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59425" y="366100"/>
            <a:ext cx="2431800" cy="5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Projective Transform</a:t>
            </a:r>
            <a:endParaRPr sz="1800"/>
          </a:p>
        </p:txBody>
      </p:sp>
      <p:pic>
        <p:nvPicPr>
          <p:cNvPr id="222" name="Google Shape;222;p31"/>
          <p:cNvPicPr preferRelativeResize="0"/>
          <p:nvPr/>
        </p:nvPicPr>
        <p:blipFill>
          <a:blip r:embed="rId3">
            <a:alphaModFix/>
          </a:blip>
          <a:stretch>
            <a:fillRect/>
          </a:stretch>
        </p:blipFill>
        <p:spPr>
          <a:xfrm>
            <a:off x="266578" y="1231025"/>
            <a:ext cx="4329224" cy="2795700"/>
          </a:xfrm>
          <a:prstGeom prst="rect">
            <a:avLst/>
          </a:prstGeom>
          <a:noFill/>
          <a:ln>
            <a:noFill/>
          </a:ln>
        </p:spPr>
      </p:pic>
      <p:sp>
        <p:nvSpPr>
          <p:cNvPr id="223" name="Google Shape;223;p31"/>
          <p:cNvSpPr txBox="1"/>
          <p:nvPr/>
        </p:nvSpPr>
        <p:spPr>
          <a:xfrm>
            <a:off x="5872675" y="713450"/>
            <a:ext cx="2328600" cy="8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The first frame is taken and split into 8 sections from top to bottom. </a:t>
            </a:r>
            <a:endParaRPr>
              <a:solidFill>
                <a:srgbClr val="FFFFFF"/>
              </a:solidFill>
              <a:latin typeface="Fira Sans Condensed Light"/>
              <a:ea typeface="Fira Sans Condensed Light"/>
              <a:cs typeface="Fira Sans Condensed Light"/>
              <a:sym typeface="Fira Sans Condensed Light"/>
            </a:endParaRPr>
          </a:p>
        </p:txBody>
      </p:sp>
      <p:sp>
        <p:nvSpPr>
          <p:cNvPr id="224" name="Google Shape;224;p31"/>
          <p:cNvSpPr txBox="1"/>
          <p:nvPr/>
        </p:nvSpPr>
        <p:spPr>
          <a:xfrm>
            <a:off x="5900125" y="1982538"/>
            <a:ext cx="2273700" cy="8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 histogram is taken to count where in the section the lane was</a:t>
            </a:r>
            <a:endParaRPr>
              <a:solidFill>
                <a:srgbClr val="FFFFFF"/>
              </a:solidFill>
              <a:latin typeface="Fira Sans Condensed Light"/>
              <a:ea typeface="Fira Sans Condensed Light"/>
              <a:cs typeface="Fira Sans Condensed Light"/>
              <a:sym typeface="Fira Sans Condensed Light"/>
            </a:endParaRPr>
          </a:p>
        </p:txBody>
      </p:sp>
      <p:sp>
        <p:nvSpPr>
          <p:cNvPr id="225" name="Google Shape;225;p31"/>
          <p:cNvSpPr txBox="1"/>
          <p:nvPr/>
        </p:nvSpPr>
        <p:spPr>
          <a:xfrm>
            <a:off x="5872675" y="3251650"/>
            <a:ext cx="2204400" cy="10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 mask is then made and after this has been repeated for all 8 section, they are put together.</a:t>
            </a:r>
            <a:endParaRPr>
              <a:solidFill>
                <a:srgbClr val="FFFFFF"/>
              </a:solidFill>
              <a:latin typeface="Fira Sans Condensed Light"/>
              <a:ea typeface="Fira Sans Condensed Light"/>
              <a:cs typeface="Fira Sans Condensed Light"/>
              <a:sym typeface="Fira Sans Condensed Light"/>
            </a:endParaRPr>
          </a:p>
        </p:txBody>
      </p:sp>
      <p:sp>
        <p:nvSpPr>
          <p:cNvPr id="226" name="Google Shape;226;p31"/>
          <p:cNvSpPr txBox="1"/>
          <p:nvPr/>
        </p:nvSpPr>
        <p:spPr>
          <a:xfrm>
            <a:off x="222763" y="3888625"/>
            <a:ext cx="4329300" cy="1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hlink"/>
                </a:solidFill>
                <a:uFill>
                  <a:noFill/>
                </a:uFill>
                <a:hlinkClick r:id="rId4"/>
              </a:rPr>
              <a:t>https://chatbotslife.com/robust-lane-finding-using-advanced-computer-vision-techniques-46875bb3c8aa</a:t>
            </a:r>
            <a:endParaRPr sz="600">
              <a:latin typeface="Fira Sans Condensed Light"/>
              <a:ea typeface="Fira Sans Condensed Light"/>
              <a:cs typeface="Fira Sans Condensed Light"/>
              <a:sym typeface="Fira Sans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846300" y="73975"/>
            <a:ext cx="7638600" cy="8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Reconstruction and Line Fitting </a:t>
            </a:r>
            <a:endParaRPr/>
          </a:p>
        </p:txBody>
      </p:sp>
      <p:pic>
        <p:nvPicPr>
          <p:cNvPr id="232" name="Google Shape;232;p32"/>
          <p:cNvPicPr preferRelativeResize="0"/>
          <p:nvPr/>
        </p:nvPicPr>
        <p:blipFill rotWithShape="1">
          <a:blip r:embed="rId3">
            <a:alphaModFix/>
          </a:blip>
          <a:srcRect b="0" l="2324" r="0" t="0"/>
          <a:stretch/>
        </p:blipFill>
        <p:spPr>
          <a:xfrm>
            <a:off x="530850" y="1073175"/>
            <a:ext cx="2484000" cy="1409700"/>
          </a:xfrm>
          <a:prstGeom prst="rect">
            <a:avLst/>
          </a:prstGeom>
          <a:noFill/>
          <a:ln>
            <a:noFill/>
          </a:ln>
        </p:spPr>
      </p:pic>
      <p:sp>
        <p:nvSpPr>
          <p:cNvPr id="233" name="Google Shape;233;p32"/>
          <p:cNvSpPr txBox="1"/>
          <p:nvPr/>
        </p:nvSpPr>
        <p:spPr>
          <a:xfrm>
            <a:off x="357450" y="2554200"/>
            <a:ext cx="2830800" cy="8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The reconstructed window mask that is used to fit the curve of the lanes using polyfit function</a:t>
            </a:r>
            <a:endParaRPr>
              <a:solidFill>
                <a:srgbClr val="FFFFFF"/>
              </a:solidFill>
              <a:latin typeface="Fira Sans Condensed Light"/>
              <a:ea typeface="Fira Sans Condensed Light"/>
              <a:cs typeface="Fira Sans Condensed Light"/>
              <a:sym typeface="Fira Sans Condensed Light"/>
            </a:endParaRPr>
          </a:p>
        </p:txBody>
      </p:sp>
      <p:pic>
        <p:nvPicPr>
          <p:cNvPr id="234" name="Google Shape;234;p32"/>
          <p:cNvPicPr preferRelativeResize="0"/>
          <p:nvPr/>
        </p:nvPicPr>
        <p:blipFill>
          <a:blip r:embed="rId4">
            <a:alphaModFix/>
          </a:blip>
          <a:stretch>
            <a:fillRect/>
          </a:stretch>
        </p:blipFill>
        <p:spPr>
          <a:xfrm>
            <a:off x="5770150" y="1068400"/>
            <a:ext cx="2505075" cy="1419225"/>
          </a:xfrm>
          <a:prstGeom prst="rect">
            <a:avLst/>
          </a:prstGeom>
          <a:noFill/>
          <a:ln>
            <a:noFill/>
          </a:ln>
        </p:spPr>
      </p:pic>
      <p:pic>
        <p:nvPicPr>
          <p:cNvPr id="235" name="Google Shape;235;p32"/>
          <p:cNvPicPr preferRelativeResize="0"/>
          <p:nvPr/>
        </p:nvPicPr>
        <p:blipFill>
          <a:blip r:embed="rId5">
            <a:alphaModFix/>
          </a:blip>
          <a:stretch>
            <a:fillRect/>
          </a:stretch>
        </p:blipFill>
        <p:spPr>
          <a:xfrm>
            <a:off x="1538600" y="3718688"/>
            <a:ext cx="2019300" cy="1123950"/>
          </a:xfrm>
          <a:prstGeom prst="rect">
            <a:avLst/>
          </a:prstGeom>
          <a:noFill/>
          <a:ln>
            <a:noFill/>
          </a:ln>
        </p:spPr>
      </p:pic>
      <p:sp>
        <p:nvSpPr>
          <p:cNvPr id="236" name="Google Shape;236;p32"/>
          <p:cNvSpPr/>
          <p:nvPr/>
        </p:nvSpPr>
        <p:spPr>
          <a:xfrm>
            <a:off x="4012650" y="1504413"/>
            <a:ext cx="656700" cy="547200"/>
          </a:xfrm>
          <a:prstGeom prst="plus">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rot="2010053">
            <a:off x="3465106" y="2430730"/>
            <a:ext cx="554398" cy="1051884"/>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rot="-2283268">
            <a:off x="4739757" y="2430659"/>
            <a:ext cx="554338" cy="105202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2"/>
          <p:cNvPicPr preferRelativeResize="0"/>
          <p:nvPr/>
        </p:nvPicPr>
        <p:blipFill>
          <a:blip r:embed="rId6">
            <a:alphaModFix/>
          </a:blip>
          <a:stretch>
            <a:fillRect/>
          </a:stretch>
        </p:blipFill>
        <p:spPr>
          <a:xfrm>
            <a:off x="5201151" y="3680300"/>
            <a:ext cx="2028825" cy="1123950"/>
          </a:xfrm>
          <a:prstGeom prst="rect">
            <a:avLst/>
          </a:prstGeom>
          <a:noFill/>
          <a:ln>
            <a:noFill/>
          </a:ln>
        </p:spPr>
      </p:pic>
      <p:sp>
        <p:nvSpPr>
          <p:cNvPr id="240" name="Google Shape;240;p32"/>
          <p:cNvSpPr txBox="1"/>
          <p:nvPr/>
        </p:nvSpPr>
        <p:spPr>
          <a:xfrm>
            <a:off x="2844150" y="5013075"/>
            <a:ext cx="31542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hlink"/>
                </a:solidFill>
                <a:uFill>
                  <a:noFill/>
                </a:uFill>
                <a:hlinkClick r:id="rId7"/>
              </a:rPr>
              <a:t>https://chatbotslife.com/robust-lane-finding-using-advanced-computer-vision-techniques-46875bb3c8aa</a:t>
            </a:r>
            <a:endParaRPr sz="500">
              <a:latin typeface="Fira Sans Condensed Light"/>
              <a:ea typeface="Fira Sans Condensed Light"/>
              <a:cs typeface="Fira Sans Condensed Light"/>
              <a:sym typeface="Fira Sans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3215250" y="291475"/>
            <a:ext cx="2314800" cy="7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Reversal</a:t>
            </a:r>
            <a:endParaRPr/>
          </a:p>
        </p:txBody>
      </p:sp>
      <p:pic>
        <p:nvPicPr>
          <p:cNvPr id="246" name="Google Shape;246;p33"/>
          <p:cNvPicPr preferRelativeResize="0"/>
          <p:nvPr/>
        </p:nvPicPr>
        <p:blipFill>
          <a:blip r:embed="rId3">
            <a:alphaModFix/>
          </a:blip>
          <a:stretch>
            <a:fillRect/>
          </a:stretch>
        </p:blipFill>
        <p:spPr>
          <a:xfrm>
            <a:off x="480750" y="1794050"/>
            <a:ext cx="2209800" cy="1247775"/>
          </a:xfrm>
          <a:prstGeom prst="rect">
            <a:avLst/>
          </a:prstGeom>
          <a:noFill/>
          <a:ln>
            <a:noFill/>
          </a:ln>
        </p:spPr>
      </p:pic>
      <p:pic>
        <p:nvPicPr>
          <p:cNvPr id="247" name="Google Shape;247;p33"/>
          <p:cNvPicPr preferRelativeResize="0"/>
          <p:nvPr/>
        </p:nvPicPr>
        <p:blipFill>
          <a:blip r:embed="rId4">
            <a:alphaModFix/>
          </a:blip>
          <a:stretch>
            <a:fillRect/>
          </a:stretch>
        </p:blipFill>
        <p:spPr>
          <a:xfrm>
            <a:off x="3457575" y="1784525"/>
            <a:ext cx="2228850" cy="1266825"/>
          </a:xfrm>
          <a:prstGeom prst="rect">
            <a:avLst/>
          </a:prstGeom>
          <a:noFill/>
          <a:ln>
            <a:noFill/>
          </a:ln>
        </p:spPr>
      </p:pic>
      <p:pic>
        <p:nvPicPr>
          <p:cNvPr id="248" name="Google Shape;248;p33"/>
          <p:cNvPicPr preferRelativeResize="0"/>
          <p:nvPr/>
        </p:nvPicPr>
        <p:blipFill>
          <a:blip r:embed="rId5">
            <a:alphaModFix/>
          </a:blip>
          <a:stretch>
            <a:fillRect/>
          </a:stretch>
        </p:blipFill>
        <p:spPr>
          <a:xfrm>
            <a:off x="6382950" y="1784525"/>
            <a:ext cx="2209800" cy="1266825"/>
          </a:xfrm>
          <a:prstGeom prst="rect">
            <a:avLst/>
          </a:prstGeom>
          <a:noFill/>
          <a:ln>
            <a:noFill/>
          </a:ln>
        </p:spPr>
      </p:pic>
      <p:sp>
        <p:nvSpPr>
          <p:cNvPr id="249" name="Google Shape;249;p33"/>
          <p:cNvSpPr txBox="1"/>
          <p:nvPr/>
        </p:nvSpPr>
        <p:spPr>
          <a:xfrm>
            <a:off x="2844150" y="5013075"/>
            <a:ext cx="31542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hlink"/>
                </a:solidFill>
                <a:uFill>
                  <a:noFill/>
                </a:uFill>
                <a:hlinkClick r:id="rId6"/>
              </a:rPr>
              <a:t>https://chatbotslife.com/robust-lane-finding-using-advanced-computer-vision-techniques-46875bb3c8aa</a:t>
            </a:r>
            <a:endParaRPr sz="500">
              <a:latin typeface="Fira Sans Condensed Light"/>
              <a:ea typeface="Fira Sans Condensed Light"/>
              <a:cs typeface="Fira Sans Condensed Light"/>
              <a:sym typeface="Fira Sans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1270775" y="87550"/>
            <a:ext cx="6690000" cy="76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Projective Transform Demo</a:t>
            </a:r>
            <a:endParaRPr/>
          </a:p>
        </p:txBody>
      </p:sp>
      <p:pic>
        <p:nvPicPr>
          <p:cNvPr id="255" name="Google Shape;255;p34" title="projective.mp4">
            <a:hlinkClick r:id="rId3"/>
          </p:cNvPr>
          <p:cNvPicPr preferRelativeResize="0"/>
          <p:nvPr/>
        </p:nvPicPr>
        <p:blipFill>
          <a:blip r:embed="rId4">
            <a:alphaModFix/>
          </a:blip>
          <a:stretch>
            <a:fillRect/>
          </a:stretch>
        </p:blipFill>
        <p:spPr>
          <a:xfrm>
            <a:off x="145895" y="1246050"/>
            <a:ext cx="4542675" cy="2555250"/>
          </a:xfrm>
          <a:prstGeom prst="rect">
            <a:avLst/>
          </a:prstGeom>
          <a:noFill/>
          <a:ln>
            <a:noFill/>
          </a:ln>
        </p:spPr>
      </p:pic>
      <p:sp>
        <p:nvSpPr>
          <p:cNvPr id="256" name="Google Shape;256;p34"/>
          <p:cNvSpPr txBox="1"/>
          <p:nvPr/>
        </p:nvSpPr>
        <p:spPr>
          <a:xfrm>
            <a:off x="2844150" y="5013075"/>
            <a:ext cx="31542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hlink"/>
                </a:solidFill>
                <a:uFill>
                  <a:noFill/>
                </a:uFill>
                <a:hlinkClick r:id="rId5"/>
              </a:rPr>
              <a:t>https://chatbotslife.com/robust-lane-finding-using-advanced-computer-vision-techniques-46875bb3c8aa</a:t>
            </a:r>
            <a:endParaRPr sz="500">
              <a:latin typeface="Fira Sans Condensed Light"/>
              <a:ea typeface="Fira Sans Condensed Light"/>
              <a:cs typeface="Fira Sans Condensed Light"/>
              <a:sym typeface="Fira Sans Condensed Light"/>
            </a:endParaRPr>
          </a:p>
        </p:txBody>
      </p:sp>
      <p:pic>
        <p:nvPicPr>
          <p:cNvPr id="257" name="Google Shape;257;p34" title="projective2.mp4">
            <a:hlinkClick r:id="rId6"/>
          </p:cNvPr>
          <p:cNvPicPr preferRelativeResize="0"/>
          <p:nvPr/>
        </p:nvPicPr>
        <p:blipFill>
          <a:blip r:embed="rId7">
            <a:alphaModFix/>
          </a:blip>
          <a:stretch>
            <a:fillRect/>
          </a:stretch>
        </p:blipFill>
        <p:spPr>
          <a:xfrm>
            <a:off x="4909196" y="1108575"/>
            <a:ext cx="4045930" cy="30344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5"/>
          <p:cNvSpPr txBox="1"/>
          <p:nvPr>
            <p:ph type="title"/>
          </p:nvPr>
        </p:nvSpPr>
        <p:spPr>
          <a:xfrm>
            <a:off x="6530225" y="1434600"/>
            <a:ext cx="21474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a:t>
            </a:r>
            <a:r>
              <a:rPr lang="en"/>
              <a:t> Based</a:t>
            </a:r>
            <a:endParaRPr/>
          </a:p>
        </p:txBody>
      </p:sp>
      <p:sp>
        <p:nvSpPr>
          <p:cNvPr id="263" name="Google Shape;263;p35"/>
          <p:cNvSpPr txBox="1"/>
          <p:nvPr>
            <p:ph idx="1" type="subTitle"/>
          </p:nvPr>
        </p:nvSpPr>
        <p:spPr>
          <a:xfrm>
            <a:off x="651682" y="1567900"/>
            <a:ext cx="5227800" cy="2274300"/>
          </a:xfrm>
          <a:prstGeom prst="rect">
            <a:avLst/>
          </a:prstGeom>
        </p:spPr>
        <p:txBody>
          <a:bodyPr anchorCtr="0" anchor="ctr" bIns="91425" lIns="91425" spcFirstLastPara="1" rIns="91425" wrap="square" tIns="91425">
            <a:noAutofit/>
          </a:bodyPr>
          <a:lstStyle/>
          <a:p>
            <a:pPr indent="0" lvl="0" marL="0" rtl="0" algn="r">
              <a:lnSpc>
                <a:spcPct val="200000"/>
              </a:lnSpc>
              <a:spcBef>
                <a:spcPts val="0"/>
              </a:spcBef>
              <a:spcAft>
                <a:spcPts val="0"/>
              </a:spcAft>
              <a:buNone/>
            </a:pPr>
            <a:r>
              <a:rPr lang="en">
                <a:solidFill>
                  <a:srgbClr val="FFFFFF"/>
                </a:solidFill>
                <a:latin typeface="Arial"/>
                <a:ea typeface="Arial"/>
                <a:cs typeface="Arial"/>
                <a:sym typeface="Arial"/>
              </a:rPr>
              <a:t>1st - Categorize the lane as a geometric model</a:t>
            </a:r>
            <a:endParaRPr>
              <a:solidFill>
                <a:srgbClr val="FFFFFF"/>
              </a:solidFill>
              <a:latin typeface="Arial"/>
              <a:ea typeface="Arial"/>
              <a:cs typeface="Arial"/>
              <a:sym typeface="Arial"/>
            </a:endParaRPr>
          </a:p>
          <a:p>
            <a:pPr indent="0" lvl="0" marL="0" rtl="0" algn="r">
              <a:lnSpc>
                <a:spcPct val="200000"/>
              </a:lnSpc>
              <a:spcBef>
                <a:spcPts val="0"/>
              </a:spcBef>
              <a:spcAft>
                <a:spcPts val="0"/>
              </a:spcAft>
              <a:buNone/>
            </a:pPr>
            <a:r>
              <a:rPr lang="en">
                <a:solidFill>
                  <a:srgbClr val="FFFFFF"/>
                </a:solidFill>
                <a:latin typeface="Arial"/>
                <a:ea typeface="Arial"/>
                <a:cs typeface="Arial"/>
                <a:sym typeface="Arial"/>
              </a:rPr>
              <a:t>2nd - Fit the lane lines using the models parameters</a:t>
            </a:r>
            <a:endParaRPr>
              <a:solidFill>
                <a:srgbClr val="FFFFFF"/>
              </a:solidFill>
              <a:latin typeface="Arial"/>
              <a:ea typeface="Arial"/>
              <a:cs typeface="Arial"/>
              <a:sym typeface="Arial"/>
            </a:endParaRPr>
          </a:p>
          <a:p>
            <a:pPr indent="0" lvl="0" marL="0" rtl="0" algn="r">
              <a:lnSpc>
                <a:spcPct val="200000"/>
              </a:lnSpc>
              <a:spcBef>
                <a:spcPts val="0"/>
              </a:spcBef>
              <a:spcAft>
                <a:spcPts val="0"/>
              </a:spcAft>
              <a:buNone/>
            </a:pPr>
            <a:r>
              <a:t/>
            </a:r>
            <a:endParaRPr>
              <a:solidFill>
                <a:srgbClr val="FFFFFF"/>
              </a:solidFill>
              <a:latin typeface="Arial"/>
              <a:ea typeface="Arial"/>
              <a:cs typeface="Arial"/>
              <a:sym typeface="Arial"/>
            </a:endParaRPr>
          </a:p>
          <a:p>
            <a:pPr indent="0" lvl="0" marL="0" rtl="0" algn="r">
              <a:lnSpc>
                <a:spcPct val="200000"/>
              </a:lnSpc>
              <a:spcBef>
                <a:spcPts val="0"/>
              </a:spcBef>
              <a:spcAft>
                <a:spcPts val="0"/>
              </a:spcAft>
              <a:buNone/>
            </a:pPr>
            <a:r>
              <a:rPr lang="en">
                <a:solidFill>
                  <a:srgbClr val="FFFFFF"/>
                </a:solidFill>
                <a:latin typeface="Arial"/>
                <a:ea typeface="Arial"/>
                <a:cs typeface="Arial"/>
                <a:sym typeface="Arial"/>
              </a:rPr>
              <a:t>Usually uses deep learning</a:t>
            </a:r>
            <a:endParaRPr>
              <a:solidFill>
                <a:srgbClr val="FFFFFF"/>
              </a:solidFill>
              <a:latin typeface="Arial"/>
              <a:ea typeface="Arial"/>
              <a:cs typeface="Arial"/>
              <a:sym typeface="Arial"/>
            </a:endParaRPr>
          </a:p>
        </p:txBody>
      </p:sp>
      <p:cxnSp>
        <p:nvCxnSpPr>
          <p:cNvPr id="264" name="Google Shape;264;p35"/>
          <p:cNvCxnSpPr/>
          <p:nvPr/>
        </p:nvCxnSpPr>
        <p:spPr>
          <a:xfrm>
            <a:off x="6204850" y="2256450"/>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6"/>
          <p:cNvSpPr txBox="1"/>
          <p:nvPr>
            <p:ph idx="1" type="subTitle"/>
          </p:nvPr>
        </p:nvSpPr>
        <p:spPr>
          <a:xfrm>
            <a:off x="597575" y="988900"/>
            <a:ext cx="3367800" cy="91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These can range from simple models based entirely on one viewpoint (i.e. one camera)</a:t>
            </a:r>
            <a:endParaRPr/>
          </a:p>
        </p:txBody>
      </p:sp>
      <p:sp>
        <p:nvSpPr>
          <p:cNvPr id="270" name="Google Shape;270;p36"/>
          <p:cNvSpPr txBox="1"/>
          <p:nvPr>
            <p:ph type="title"/>
          </p:nvPr>
        </p:nvSpPr>
        <p:spPr>
          <a:xfrm>
            <a:off x="883325" y="245375"/>
            <a:ext cx="7463100" cy="61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000"/>
              <a:t>Model Based can mean many different things!</a:t>
            </a:r>
            <a:endParaRPr b="0" sz="3000"/>
          </a:p>
        </p:txBody>
      </p:sp>
      <p:sp>
        <p:nvSpPr>
          <p:cNvPr id="271" name="Google Shape;271;p36"/>
          <p:cNvSpPr txBox="1"/>
          <p:nvPr/>
        </p:nvSpPr>
        <p:spPr>
          <a:xfrm>
            <a:off x="5004875" y="1138450"/>
            <a:ext cx="3560400" cy="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To very complicated models that include many different cameras, LiDAR, RADAR, etc..</a:t>
            </a:r>
            <a:endParaRPr>
              <a:solidFill>
                <a:srgbClr val="FFFFFF"/>
              </a:solidFill>
              <a:latin typeface="Fira Sans Condensed Light"/>
              <a:ea typeface="Fira Sans Condensed Light"/>
              <a:cs typeface="Fira Sans Condensed Light"/>
              <a:sym typeface="Fira Sans Condensed Light"/>
            </a:endParaRPr>
          </a:p>
        </p:txBody>
      </p:sp>
      <p:pic>
        <p:nvPicPr>
          <p:cNvPr id="272" name="Google Shape;272;p36"/>
          <p:cNvPicPr preferRelativeResize="0"/>
          <p:nvPr/>
        </p:nvPicPr>
        <p:blipFill rotWithShape="1">
          <a:blip r:embed="rId3">
            <a:alphaModFix/>
          </a:blip>
          <a:srcRect b="0" l="0" r="50117" t="0"/>
          <a:stretch/>
        </p:blipFill>
        <p:spPr>
          <a:xfrm>
            <a:off x="883325" y="2075275"/>
            <a:ext cx="2598100" cy="918600"/>
          </a:xfrm>
          <a:prstGeom prst="rect">
            <a:avLst/>
          </a:prstGeom>
          <a:noFill/>
          <a:ln>
            <a:noFill/>
          </a:ln>
        </p:spPr>
      </p:pic>
      <p:pic>
        <p:nvPicPr>
          <p:cNvPr id="273" name="Google Shape;273;p36"/>
          <p:cNvPicPr preferRelativeResize="0"/>
          <p:nvPr/>
        </p:nvPicPr>
        <p:blipFill>
          <a:blip r:embed="rId4">
            <a:alphaModFix/>
          </a:blip>
          <a:stretch>
            <a:fillRect/>
          </a:stretch>
        </p:blipFill>
        <p:spPr>
          <a:xfrm>
            <a:off x="883325" y="2993871"/>
            <a:ext cx="2598100" cy="920003"/>
          </a:xfrm>
          <a:prstGeom prst="rect">
            <a:avLst/>
          </a:prstGeom>
          <a:noFill/>
          <a:ln>
            <a:noFill/>
          </a:ln>
        </p:spPr>
      </p:pic>
      <p:pic>
        <p:nvPicPr>
          <p:cNvPr id="274" name="Google Shape;274;p36"/>
          <p:cNvPicPr preferRelativeResize="0"/>
          <p:nvPr/>
        </p:nvPicPr>
        <p:blipFill>
          <a:blip r:embed="rId5">
            <a:alphaModFix/>
          </a:blip>
          <a:stretch>
            <a:fillRect/>
          </a:stretch>
        </p:blipFill>
        <p:spPr>
          <a:xfrm>
            <a:off x="5162075" y="1841825"/>
            <a:ext cx="3013124" cy="2871225"/>
          </a:xfrm>
          <a:prstGeom prst="rect">
            <a:avLst/>
          </a:prstGeom>
          <a:noFill/>
          <a:ln>
            <a:noFill/>
          </a:ln>
        </p:spPr>
      </p:pic>
      <p:sp>
        <p:nvSpPr>
          <p:cNvPr id="275" name="Google Shape;275;p36"/>
          <p:cNvSpPr txBox="1"/>
          <p:nvPr/>
        </p:nvSpPr>
        <p:spPr>
          <a:xfrm>
            <a:off x="1612350" y="4283225"/>
            <a:ext cx="2101200" cy="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We’re </a:t>
            </a:r>
            <a:r>
              <a:rPr lang="en">
                <a:solidFill>
                  <a:srgbClr val="FFFFFF"/>
                </a:solidFill>
                <a:latin typeface="Fira Sans Condensed Light"/>
                <a:ea typeface="Fira Sans Condensed Light"/>
                <a:cs typeface="Fira Sans Condensed Light"/>
                <a:sym typeface="Fira Sans Condensed Light"/>
              </a:rPr>
              <a:t>referring</a:t>
            </a:r>
            <a:r>
              <a:rPr lang="en">
                <a:solidFill>
                  <a:srgbClr val="FFFFFF"/>
                </a:solidFill>
                <a:latin typeface="Fira Sans Condensed Light"/>
                <a:ea typeface="Fira Sans Condensed Light"/>
                <a:cs typeface="Fira Sans Condensed Light"/>
                <a:sym typeface="Fira Sans Condensed Light"/>
              </a:rPr>
              <a:t> to this type of model!</a:t>
            </a:r>
            <a:endParaRPr>
              <a:solidFill>
                <a:srgbClr val="FFFFFF"/>
              </a:solidFill>
              <a:latin typeface="Fira Sans Condensed Light"/>
              <a:ea typeface="Fira Sans Condensed Light"/>
              <a:cs typeface="Fira Sans Condensed Light"/>
              <a:sym typeface="Fira Sans Condensed Light"/>
            </a:endParaRPr>
          </a:p>
        </p:txBody>
      </p:sp>
      <p:cxnSp>
        <p:nvCxnSpPr>
          <p:cNvPr id="276" name="Google Shape;276;p36"/>
          <p:cNvCxnSpPr/>
          <p:nvPr/>
        </p:nvCxnSpPr>
        <p:spPr>
          <a:xfrm flipH="1" rot="10800000">
            <a:off x="1437275" y="4100200"/>
            <a:ext cx="14700" cy="6858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7"/>
          <p:cNvSpPr txBox="1"/>
          <p:nvPr>
            <p:ph idx="4294967295" type="subTitle"/>
          </p:nvPr>
        </p:nvSpPr>
        <p:spPr>
          <a:xfrm>
            <a:off x="3678275" y="1906813"/>
            <a:ext cx="1658400" cy="4878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Semantic Segmentation</a:t>
            </a:r>
            <a:endParaRPr b="1" sz="1800">
              <a:solidFill>
                <a:srgbClr val="F3F3F3"/>
              </a:solidFill>
              <a:latin typeface="Rajdhani"/>
              <a:ea typeface="Rajdhani"/>
              <a:cs typeface="Rajdhani"/>
              <a:sym typeface="Rajdhani"/>
            </a:endParaRPr>
          </a:p>
        </p:txBody>
      </p:sp>
      <p:sp>
        <p:nvSpPr>
          <p:cNvPr id="282" name="Google Shape;282;p37"/>
          <p:cNvSpPr txBox="1"/>
          <p:nvPr>
            <p:ph idx="4294967295" type="subTitle"/>
          </p:nvPr>
        </p:nvSpPr>
        <p:spPr>
          <a:xfrm>
            <a:off x="2096100" y="3271233"/>
            <a:ext cx="1658400" cy="6321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CNN</a:t>
            </a:r>
            <a:endParaRPr b="1" sz="1800">
              <a:solidFill>
                <a:srgbClr val="F3F3F3"/>
              </a:solidFill>
              <a:latin typeface="Rajdhani"/>
              <a:ea typeface="Rajdhani"/>
              <a:cs typeface="Rajdhani"/>
              <a:sym typeface="Rajdhani"/>
            </a:endParaRPr>
          </a:p>
        </p:txBody>
      </p:sp>
      <p:sp>
        <p:nvSpPr>
          <p:cNvPr id="283" name="Google Shape;283;p37"/>
          <p:cNvSpPr txBox="1"/>
          <p:nvPr>
            <p:ph idx="4294967295" type="subTitle"/>
          </p:nvPr>
        </p:nvSpPr>
        <p:spPr>
          <a:xfrm>
            <a:off x="5187600" y="3271230"/>
            <a:ext cx="1658400" cy="5727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Spline Model</a:t>
            </a:r>
            <a:endParaRPr b="1" sz="1800">
              <a:solidFill>
                <a:srgbClr val="F3F3F3"/>
              </a:solidFill>
              <a:latin typeface="Rajdhani"/>
              <a:ea typeface="Rajdhani"/>
              <a:cs typeface="Rajdhani"/>
              <a:sym typeface="Rajdhani"/>
            </a:endParaRPr>
          </a:p>
        </p:txBody>
      </p:sp>
      <p:sp>
        <p:nvSpPr>
          <p:cNvPr id="284" name="Google Shape;284;p37"/>
          <p:cNvSpPr/>
          <p:nvPr/>
        </p:nvSpPr>
        <p:spPr>
          <a:xfrm>
            <a:off x="2638950" y="2546575"/>
            <a:ext cx="572700" cy="5727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4184650" y="2546575"/>
            <a:ext cx="572700" cy="5727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5730350" y="2546575"/>
            <a:ext cx="572700" cy="5727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 name="Google Shape;287;p37"/>
          <p:cNvCxnSpPr>
            <a:stCxn id="284" idx="6"/>
            <a:endCxn id="285" idx="2"/>
          </p:cNvCxnSpPr>
          <p:nvPr/>
        </p:nvCxnSpPr>
        <p:spPr>
          <a:xfrm>
            <a:off x="3211650" y="2832925"/>
            <a:ext cx="972900" cy="0"/>
          </a:xfrm>
          <a:prstGeom prst="straightConnector1">
            <a:avLst/>
          </a:prstGeom>
          <a:noFill/>
          <a:ln cap="flat" cmpd="sng" w="19050">
            <a:solidFill>
              <a:srgbClr val="F3F3F3"/>
            </a:solidFill>
            <a:prstDash val="solid"/>
            <a:round/>
            <a:headEnd len="med" w="med" type="none"/>
            <a:tailEnd len="med" w="med" type="none"/>
          </a:ln>
        </p:spPr>
      </p:cxnSp>
      <p:cxnSp>
        <p:nvCxnSpPr>
          <p:cNvPr id="288" name="Google Shape;288;p37"/>
          <p:cNvCxnSpPr>
            <a:stCxn id="285" idx="6"/>
            <a:endCxn id="286" idx="2"/>
          </p:cNvCxnSpPr>
          <p:nvPr/>
        </p:nvCxnSpPr>
        <p:spPr>
          <a:xfrm>
            <a:off x="4757350" y="2832925"/>
            <a:ext cx="972900" cy="0"/>
          </a:xfrm>
          <a:prstGeom prst="straightConnector1">
            <a:avLst/>
          </a:prstGeom>
          <a:noFill/>
          <a:ln cap="flat" cmpd="sng" w="19050">
            <a:solidFill>
              <a:srgbClr val="F3F3F3"/>
            </a:solidFill>
            <a:prstDash val="solid"/>
            <a:round/>
            <a:headEnd len="med" w="med" type="none"/>
            <a:tailEnd len="med" w="med" type="none"/>
          </a:ln>
        </p:spPr>
      </p:cxnSp>
      <p:sp>
        <p:nvSpPr>
          <p:cNvPr id="289" name="Google Shape;289;p37"/>
          <p:cNvSpPr txBox="1"/>
          <p:nvPr/>
        </p:nvSpPr>
        <p:spPr>
          <a:xfrm>
            <a:off x="1378900" y="167800"/>
            <a:ext cx="6631800" cy="8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Fira Sans Condensed Light"/>
                <a:ea typeface="Fira Sans Condensed Light"/>
                <a:cs typeface="Fira Sans Condensed Light"/>
                <a:sym typeface="Fira Sans Condensed Light"/>
              </a:rPr>
              <a:t>The Model-Based Methods We Will Cover!</a:t>
            </a:r>
            <a:endParaRPr sz="30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38"/>
          <p:cNvSpPr txBox="1"/>
          <p:nvPr>
            <p:ph type="title"/>
          </p:nvPr>
        </p:nvSpPr>
        <p:spPr>
          <a:xfrm>
            <a:off x="517975" y="549550"/>
            <a:ext cx="2164500" cy="155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Spatial CNN</a:t>
            </a:r>
            <a:r>
              <a:rPr lang="en"/>
              <a:t> </a:t>
            </a:r>
            <a:endParaRPr/>
          </a:p>
        </p:txBody>
      </p:sp>
      <p:cxnSp>
        <p:nvCxnSpPr>
          <p:cNvPr id="295" name="Google Shape;295;p38"/>
          <p:cNvCxnSpPr/>
          <p:nvPr/>
        </p:nvCxnSpPr>
        <p:spPr>
          <a:xfrm flipH="1">
            <a:off x="6153275" y="284000"/>
            <a:ext cx="10500" cy="4628100"/>
          </a:xfrm>
          <a:prstGeom prst="straightConnector1">
            <a:avLst/>
          </a:prstGeom>
          <a:noFill/>
          <a:ln cap="flat" cmpd="sng" w="19050">
            <a:solidFill>
              <a:srgbClr val="F3F3F3"/>
            </a:solidFill>
            <a:prstDash val="solid"/>
            <a:round/>
            <a:headEnd len="med" w="med" type="oval"/>
            <a:tailEnd len="med" w="med" type="oval"/>
          </a:ln>
        </p:spPr>
      </p:cxnSp>
      <p:sp>
        <p:nvSpPr>
          <p:cNvPr id="296" name="Google Shape;296;p38"/>
          <p:cNvSpPr txBox="1"/>
          <p:nvPr/>
        </p:nvSpPr>
        <p:spPr>
          <a:xfrm>
            <a:off x="3834975" y="225775"/>
            <a:ext cx="2212500" cy="123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A lot more </a:t>
            </a:r>
            <a:r>
              <a:rPr lang="en">
                <a:solidFill>
                  <a:srgbClr val="F3F3F3"/>
                </a:solidFill>
                <a:latin typeface="Fira Sans Condensed Light"/>
                <a:ea typeface="Fira Sans Condensed Light"/>
                <a:cs typeface="Fira Sans Condensed Light"/>
                <a:sym typeface="Fira Sans Condensed Light"/>
              </a:rPr>
              <a:t>effective</a:t>
            </a:r>
            <a:r>
              <a:rPr lang="en">
                <a:solidFill>
                  <a:srgbClr val="F3F3F3"/>
                </a:solidFill>
                <a:latin typeface="Fira Sans Condensed Light"/>
                <a:ea typeface="Fira Sans Condensed Light"/>
                <a:cs typeface="Fira Sans Condensed Light"/>
                <a:sym typeface="Fira Sans Condensed Light"/>
              </a:rPr>
              <a:t> than feature-based models like the Hough or the Projective </a:t>
            </a:r>
            <a:endParaRPr>
              <a:solidFill>
                <a:srgbClr val="F3F3F3"/>
              </a:solidFill>
              <a:latin typeface="Fira Sans Condensed Light"/>
              <a:ea typeface="Fira Sans Condensed Light"/>
              <a:cs typeface="Fira Sans Condensed Light"/>
              <a:sym typeface="Fira Sans Condensed Light"/>
            </a:endParaRPr>
          </a:p>
        </p:txBody>
      </p:sp>
      <p:sp>
        <p:nvSpPr>
          <p:cNvPr id="297" name="Google Shape;297;p38"/>
          <p:cNvSpPr txBox="1"/>
          <p:nvPr/>
        </p:nvSpPr>
        <p:spPr>
          <a:xfrm>
            <a:off x="6370150" y="1462975"/>
            <a:ext cx="2063700" cy="8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Still not as advanced as the cutting edge</a:t>
            </a:r>
            <a:endParaRPr>
              <a:solidFill>
                <a:srgbClr val="F3F3F3"/>
              </a:solidFill>
              <a:latin typeface="Fira Sans Condensed Light"/>
              <a:ea typeface="Fira Sans Condensed Light"/>
              <a:cs typeface="Fira Sans Condensed Light"/>
              <a:sym typeface="Fira Sans Condensed Light"/>
            </a:endParaRPr>
          </a:p>
        </p:txBody>
      </p:sp>
      <p:cxnSp>
        <p:nvCxnSpPr>
          <p:cNvPr id="298" name="Google Shape;298;p38"/>
          <p:cNvCxnSpPr>
            <a:endCxn id="297" idx="1"/>
          </p:cNvCxnSpPr>
          <p:nvPr/>
        </p:nvCxnSpPr>
        <p:spPr>
          <a:xfrm flipH="1" rot="10800000">
            <a:off x="6151750" y="1896475"/>
            <a:ext cx="218400" cy="900"/>
          </a:xfrm>
          <a:prstGeom prst="straightConnector1">
            <a:avLst/>
          </a:prstGeom>
          <a:noFill/>
          <a:ln cap="flat" cmpd="sng" w="19050">
            <a:solidFill>
              <a:srgbClr val="F3F3F3"/>
            </a:solidFill>
            <a:prstDash val="solid"/>
            <a:round/>
            <a:headEnd len="med" w="med" type="none"/>
            <a:tailEnd len="med" w="med" type="none"/>
          </a:ln>
        </p:spPr>
      </p:cxnSp>
      <p:cxnSp>
        <p:nvCxnSpPr>
          <p:cNvPr id="299" name="Google Shape;299;p38"/>
          <p:cNvCxnSpPr>
            <a:endCxn id="296" idx="3"/>
          </p:cNvCxnSpPr>
          <p:nvPr/>
        </p:nvCxnSpPr>
        <p:spPr>
          <a:xfrm flipH="1">
            <a:off x="6047475" y="841375"/>
            <a:ext cx="242400" cy="3000"/>
          </a:xfrm>
          <a:prstGeom prst="straightConnector1">
            <a:avLst/>
          </a:prstGeom>
          <a:noFill/>
          <a:ln cap="flat" cmpd="sng" w="19050">
            <a:solidFill>
              <a:srgbClr val="FFFFFF"/>
            </a:solidFill>
            <a:prstDash val="solid"/>
            <a:round/>
            <a:headEnd len="med" w="med" type="none"/>
            <a:tailEnd len="med" w="med" type="none"/>
          </a:ln>
        </p:spPr>
      </p:cxnSp>
      <p:cxnSp>
        <p:nvCxnSpPr>
          <p:cNvPr id="300" name="Google Shape;300;p38"/>
          <p:cNvCxnSpPr/>
          <p:nvPr/>
        </p:nvCxnSpPr>
        <p:spPr>
          <a:xfrm flipH="1">
            <a:off x="6037263" y="3148600"/>
            <a:ext cx="262800" cy="329400"/>
          </a:xfrm>
          <a:prstGeom prst="straightConnector1">
            <a:avLst/>
          </a:prstGeom>
          <a:noFill/>
          <a:ln cap="flat" cmpd="sng" w="19050">
            <a:solidFill>
              <a:srgbClr val="FFFFFF"/>
            </a:solidFill>
            <a:prstDash val="solid"/>
            <a:round/>
            <a:headEnd len="med" w="med" type="none"/>
            <a:tailEnd len="med" w="med" type="stealth"/>
          </a:ln>
        </p:spPr>
      </p:cxnSp>
      <p:sp>
        <p:nvSpPr>
          <p:cNvPr id="301" name="Google Shape;301;p38"/>
          <p:cNvSpPr txBox="1"/>
          <p:nvPr/>
        </p:nvSpPr>
        <p:spPr>
          <a:xfrm>
            <a:off x="6370150" y="2896425"/>
            <a:ext cx="13557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CULane Dataset</a:t>
            </a:r>
            <a:endParaRPr>
              <a:solidFill>
                <a:srgbClr val="FFFFFF"/>
              </a:solidFill>
              <a:latin typeface="Fira Sans Condensed Light"/>
              <a:ea typeface="Fira Sans Condensed Light"/>
              <a:cs typeface="Fira Sans Condensed Light"/>
              <a:sym typeface="Fira Sans Condensed Light"/>
            </a:endParaRPr>
          </a:p>
        </p:txBody>
      </p:sp>
      <p:sp>
        <p:nvSpPr>
          <p:cNvPr id="302" name="Google Shape;302;p38"/>
          <p:cNvSpPr txBox="1"/>
          <p:nvPr/>
        </p:nvSpPr>
        <p:spPr>
          <a:xfrm>
            <a:off x="5416575" y="3353975"/>
            <a:ext cx="6309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SCNN Model</a:t>
            </a:r>
            <a:endParaRPr>
              <a:solidFill>
                <a:srgbClr val="FFFFFF"/>
              </a:solidFill>
              <a:latin typeface="Fira Sans Condensed Light"/>
              <a:ea typeface="Fira Sans Condensed Light"/>
              <a:cs typeface="Fira Sans Condensed Light"/>
              <a:sym typeface="Fira Sans Condensed Light"/>
            </a:endParaRPr>
          </a:p>
        </p:txBody>
      </p:sp>
      <p:cxnSp>
        <p:nvCxnSpPr>
          <p:cNvPr id="303" name="Google Shape;303;p38"/>
          <p:cNvCxnSpPr/>
          <p:nvPr/>
        </p:nvCxnSpPr>
        <p:spPr>
          <a:xfrm>
            <a:off x="6032325" y="4053250"/>
            <a:ext cx="272700" cy="321300"/>
          </a:xfrm>
          <a:prstGeom prst="straightConnector1">
            <a:avLst/>
          </a:prstGeom>
          <a:noFill/>
          <a:ln cap="flat" cmpd="sng" w="19050">
            <a:solidFill>
              <a:srgbClr val="FFFFFF"/>
            </a:solidFill>
            <a:prstDash val="solid"/>
            <a:round/>
            <a:headEnd len="med" w="med" type="none"/>
            <a:tailEnd len="med" w="med" type="stealth"/>
          </a:ln>
        </p:spPr>
      </p:cxnSp>
      <p:sp>
        <p:nvSpPr>
          <p:cNvPr id="304" name="Google Shape;304;p38"/>
          <p:cNvSpPr txBox="1"/>
          <p:nvPr/>
        </p:nvSpPr>
        <p:spPr>
          <a:xfrm>
            <a:off x="6478625" y="4199150"/>
            <a:ext cx="12471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Output</a:t>
            </a:r>
            <a:endParaRPr>
              <a:solidFill>
                <a:srgbClr val="FFFFFF"/>
              </a:solidFill>
              <a:latin typeface="Fira Sans Condensed Light"/>
              <a:ea typeface="Fira Sans Condensed Light"/>
              <a:cs typeface="Fira Sans Condensed Light"/>
              <a:sym typeface="Fira Sans Condensed Light"/>
            </a:endParaRPr>
          </a:p>
        </p:txBody>
      </p:sp>
      <p:pic>
        <p:nvPicPr>
          <p:cNvPr id="305" name="Google Shape;305;p38"/>
          <p:cNvPicPr preferRelativeResize="0"/>
          <p:nvPr/>
        </p:nvPicPr>
        <p:blipFill>
          <a:blip r:embed="rId4">
            <a:alphaModFix/>
          </a:blip>
          <a:stretch>
            <a:fillRect/>
          </a:stretch>
        </p:blipFill>
        <p:spPr>
          <a:xfrm>
            <a:off x="306469" y="3116225"/>
            <a:ext cx="4622776" cy="1003800"/>
          </a:xfrm>
          <a:prstGeom prst="rect">
            <a:avLst/>
          </a:prstGeom>
          <a:noFill/>
          <a:ln>
            <a:noFill/>
          </a:ln>
        </p:spPr>
      </p:pic>
      <p:sp>
        <p:nvSpPr>
          <p:cNvPr id="306" name="Google Shape;306;p38"/>
          <p:cNvSpPr txBox="1"/>
          <p:nvPr/>
        </p:nvSpPr>
        <p:spPr>
          <a:xfrm>
            <a:off x="6420250" y="496100"/>
            <a:ext cx="1962600" cy="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Builds on top of Conv. Neural Nets</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831650" y="0"/>
            <a:ext cx="39543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Spatial CNN Explained </a:t>
            </a:r>
            <a:endParaRPr sz="3000"/>
          </a:p>
        </p:txBody>
      </p:sp>
      <p:pic>
        <p:nvPicPr>
          <p:cNvPr id="312" name="Google Shape;312;p39"/>
          <p:cNvPicPr preferRelativeResize="0"/>
          <p:nvPr/>
        </p:nvPicPr>
        <p:blipFill rotWithShape="1">
          <a:blip r:embed="rId3">
            <a:alphaModFix/>
          </a:blip>
          <a:srcRect b="0" l="0" r="28119" t="0"/>
          <a:stretch/>
        </p:blipFill>
        <p:spPr>
          <a:xfrm>
            <a:off x="5559275" y="821162"/>
            <a:ext cx="3178175" cy="1141975"/>
          </a:xfrm>
          <a:prstGeom prst="rect">
            <a:avLst/>
          </a:prstGeom>
          <a:noFill/>
          <a:ln>
            <a:noFill/>
          </a:ln>
        </p:spPr>
      </p:pic>
      <p:sp>
        <p:nvSpPr>
          <p:cNvPr id="313" name="Google Shape;313;p39"/>
          <p:cNvSpPr txBox="1"/>
          <p:nvPr/>
        </p:nvSpPr>
        <p:spPr>
          <a:xfrm>
            <a:off x="445000" y="1086000"/>
            <a:ext cx="4662000" cy="29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First, the CULane Dataset was created with annotated lane lines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Each lane line (blue, green, red, and yellow) is treated as its own class, and the model creates a probability map for each</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Finally, a separate network is used to predict the actual lines that will represent the lane lines out from the probability maps</a:t>
            </a:r>
            <a:endParaRPr>
              <a:solidFill>
                <a:srgbClr val="FFFFFF"/>
              </a:solidFill>
              <a:latin typeface="Fira Sans Condensed Light"/>
              <a:ea typeface="Fira Sans Condensed Light"/>
              <a:cs typeface="Fira Sans Condensed Light"/>
              <a:sym typeface="Fira Sans Condensed Light"/>
            </a:endParaRPr>
          </a:p>
        </p:txBody>
      </p:sp>
      <p:pic>
        <p:nvPicPr>
          <p:cNvPr id="314" name="Google Shape;314;p39"/>
          <p:cNvPicPr preferRelativeResize="0"/>
          <p:nvPr/>
        </p:nvPicPr>
        <p:blipFill>
          <a:blip r:embed="rId4">
            <a:alphaModFix/>
          </a:blip>
          <a:stretch>
            <a:fillRect/>
          </a:stretch>
        </p:blipFill>
        <p:spPr>
          <a:xfrm>
            <a:off x="5559278" y="2213300"/>
            <a:ext cx="3283175" cy="2663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960875" y="36125"/>
            <a:ext cx="3088200" cy="8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CNN</a:t>
            </a:r>
            <a:endParaRPr/>
          </a:p>
        </p:txBody>
      </p:sp>
      <p:pic>
        <p:nvPicPr>
          <p:cNvPr id="320" name="Google Shape;320;p40" title="spatialcnn.mp4">
            <a:hlinkClick r:id="rId3"/>
          </p:cNvPr>
          <p:cNvPicPr preferRelativeResize="0"/>
          <p:nvPr/>
        </p:nvPicPr>
        <p:blipFill>
          <a:blip r:embed="rId4">
            <a:alphaModFix/>
          </a:blip>
          <a:stretch>
            <a:fillRect/>
          </a:stretch>
        </p:blipFill>
        <p:spPr>
          <a:xfrm>
            <a:off x="2074738" y="846425"/>
            <a:ext cx="4994525" cy="374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541275" y="236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a:p>
            <a:pPr indent="0" lvl="0" marL="0" rtl="0" algn="l">
              <a:spcBef>
                <a:spcPts val="0"/>
              </a:spcBef>
              <a:spcAft>
                <a:spcPts val="0"/>
              </a:spcAft>
              <a:buNone/>
            </a:pPr>
            <a:r>
              <a:t/>
            </a:r>
            <a:endParaRPr/>
          </a:p>
        </p:txBody>
      </p:sp>
      <p:sp>
        <p:nvSpPr>
          <p:cNvPr id="106" name="Google Shape;106;p23"/>
          <p:cNvSpPr txBox="1"/>
          <p:nvPr>
            <p:ph idx="1" type="body"/>
          </p:nvPr>
        </p:nvSpPr>
        <p:spPr>
          <a:xfrm>
            <a:off x="720000" y="973650"/>
            <a:ext cx="7704000" cy="1260900"/>
          </a:xfrm>
          <a:prstGeom prst="rect">
            <a:avLst/>
          </a:prstGeom>
          <a:solidFill>
            <a:srgbClr val="0C343D">
              <a:alpha val="56699"/>
            </a:srgbClr>
          </a:solidFill>
        </p:spPr>
        <p:txBody>
          <a:bodyPr anchorCtr="0" anchor="t" bIns="91425" lIns="234000" spcFirstLastPara="1" rIns="234000" wrap="square" tIns="234000">
            <a:noAutofit/>
          </a:bodyPr>
          <a:lstStyle/>
          <a:p>
            <a:pPr indent="0" lvl="0" marL="0" rtl="0" algn="l">
              <a:spcBef>
                <a:spcPts val="0"/>
              </a:spcBef>
              <a:spcAft>
                <a:spcPts val="0"/>
              </a:spcAft>
              <a:buNone/>
            </a:pPr>
            <a:r>
              <a:rPr lang="en"/>
              <a:t>With so many companies working on autonomous vehicles today, we thought it would be interesting to see the different ways in which they all implement lane detection.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decided to look at the top most popular methods and try to either implement them on our own, or learn about them enough to where we knew the advantages and disadvantages of each method. </a:t>
            </a:r>
            <a:endParaRPr/>
          </a:p>
          <a:p>
            <a:pPr indent="0" lvl="0" marL="0" rtl="0" algn="l">
              <a:spcBef>
                <a:spcPts val="0"/>
              </a:spcBef>
              <a:spcAft>
                <a:spcPts val="0"/>
              </a:spcAft>
              <a:buNone/>
            </a:pPr>
            <a:r>
              <a:t/>
            </a:r>
            <a:endParaRPr>
              <a:solidFill>
                <a:srgbClr val="F3F3F3"/>
              </a:solidFill>
            </a:endParaRPr>
          </a:p>
          <a:p>
            <a:pPr indent="0" lvl="0" marL="0" rtl="0" algn="l">
              <a:spcBef>
                <a:spcPts val="1600"/>
              </a:spcBef>
              <a:spcAft>
                <a:spcPts val="1600"/>
              </a:spcAft>
              <a:buNone/>
            </a:pPr>
            <a:r>
              <a:t/>
            </a:r>
            <a:endParaRPr>
              <a:solidFill>
                <a:srgbClr val="F3F3F3"/>
              </a:solidFill>
            </a:endParaRPr>
          </a:p>
        </p:txBody>
      </p:sp>
      <p:pic>
        <p:nvPicPr>
          <p:cNvPr id="107" name="Google Shape;107;p23"/>
          <p:cNvPicPr preferRelativeResize="0"/>
          <p:nvPr/>
        </p:nvPicPr>
        <p:blipFill rotWithShape="1">
          <a:blip r:embed="rId4">
            <a:alphaModFix/>
          </a:blip>
          <a:srcRect b="19080" l="0" r="0" t="14873"/>
          <a:stretch/>
        </p:blipFill>
        <p:spPr>
          <a:xfrm>
            <a:off x="110000" y="3397612"/>
            <a:ext cx="3403125" cy="1470525"/>
          </a:xfrm>
          <a:prstGeom prst="rect">
            <a:avLst/>
          </a:prstGeom>
          <a:noFill/>
          <a:ln>
            <a:noFill/>
          </a:ln>
        </p:spPr>
      </p:pic>
      <p:sp>
        <p:nvSpPr>
          <p:cNvPr id="108" name="Google Shape;108;p23"/>
          <p:cNvSpPr txBox="1"/>
          <p:nvPr/>
        </p:nvSpPr>
        <p:spPr>
          <a:xfrm>
            <a:off x="-84150" y="4868138"/>
            <a:ext cx="4133700" cy="4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Fira Sans Condensed Light"/>
                <a:ea typeface="Fira Sans Condensed Light"/>
                <a:cs typeface="Fira Sans Condensed Light"/>
                <a:sym typeface="Fira Sans Condensed Light"/>
              </a:rPr>
              <a:t>https://securecdn.pymnts.com/wp-content/uploads/2019/10/waymo-driverless-cars-autonomous-vehicles-arizona-.jpg</a:t>
            </a:r>
            <a:endParaRPr sz="600">
              <a:solidFill>
                <a:srgbClr val="FFFFFF"/>
              </a:solidFill>
              <a:latin typeface="Fira Sans Condensed Light"/>
              <a:ea typeface="Fira Sans Condensed Light"/>
              <a:cs typeface="Fira Sans Condensed Light"/>
              <a:sym typeface="Fira Sans Condensed Light"/>
            </a:endParaRPr>
          </a:p>
        </p:txBody>
      </p:sp>
      <p:pic>
        <p:nvPicPr>
          <p:cNvPr id="109" name="Google Shape;109;p23"/>
          <p:cNvPicPr preferRelativeResize="0"/>
          <p:nvPr/>
        </p:nvPicPr>
        <p:blipFill rotWithShape="1">
          <a:blip r:embed="rId5">
            <a:alphaModFix/>
          </a:blip>
          <a:srcRect b="19095" l="15798" r="15811" t="30011"/>
          <a:stretch/>
        </p:blipFill>
        <p:spPr>
          <a:xfrm>
            <a:off x="6297000" y="3471500"/>
            <a:ext cx="2619099" cy="1325300"/>
          </a:xfrm>
          <a:prstGeom prst="rect">
            <a:avLst/>
          </a:prstGeom>
          <a:noFill/>
          <a:ln>
            <a:noFill/>
          </a:ln>
        </p:spPr>
      </p:pic>
      <p:sp>
        <p:nvSpPr>
          <p:cNvPr id="110" name="Google Shape;110;p23"/>
          <p:cNvSpPr txBox="1"/>
          <p:nvPr/>
        </p:nvSpPr>
        <p:spPr>
          <a:xfrm>
            <a:off x="6174275" y="4735750"/>
            <a:ext cx="2969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Fira Sans Condensed Light"/>
                <a:ea typeface="Fira Sans Condensed Light"/>
                <a:cs typeface="Fira Sans Condensed Light"/>
                <a:sym typeface="Fira Sans Condensed Light"/>
              </a:rPr>
              <a:t>https://www.teslamotors.com/sites/default/files/styles/customer_2x_mobile_1200x816/public/media-vimeo/154227644.jpg</a:t>
            </a:r>
            <a:endParaRPr sz="600">
              <a:solidFill>
                <a:srgbClr val="FFFFFF"/>
              </a:solidFill>
              <a:latin typeface="Fira Sans Condensed Light"/>
              <a:ea typeface="Fira Sans Condensed Light"/>
              <a:cs typeface="Fira Sans Condensed Light"/>
              <a:sym typeface="Fira Sans Condensed Light"/>
            </a:endParaRPr>
          </a:p>
        </p:txBody>
      </p:sp>
      <p:pic>
        <p:nvPicPr>
          <p:cNvPr id="111" name="Google Shape;111;p23"/>
          <p:cNvPicPr preferRelativeResize="0"/>
          <p:nvPr/>
        </p:nvPicPr>
        <p:blipFill rotWithShape="1">
          <a:blip r:embed="rId6">
            <a:alphaModFix/>
          </a:blip>
          <a:srcRect b="6222" l="20769" r="19270" t="7354"/>
          <a:stretch/>
        </p:blipFill>
        <p:spPr>
          <a:xfrm>
            <a:off x="3726100" y="2868229"/>
            <a:ext cx="2357914" cy="1699222"/>
          </a:xfrm>
          <a:prstGeom prst="rect">
            <a:avLst/>
          </a:prstGeom>
          <a:noFill/>
          <a:ln>
            <a:noFill/>
          </a:ln>
        </p:spPr>
      </p:pic>
      <p:sp>
        <p:nvSpPr>
          <p:cNvPr id="112" name="Google Shape;112;p23"/>
          <p:cNvSpPr txBox="1"/>
          <p:nvPr/>
        </p:nvSpPr>
        <p:spPr>
          <a:xfrm>
            <a:off x="3790113" y="4468525"/>
            <a:ext cx="2229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Fira Sans Condensed Light"/>
                <a:ea typeface="Fira Sans Condensed Light"/>
                <a:cs typeface="Fira Sans Condensed Light"/>
                <a:sym typeface="Fira Sans Condensed Light"/>
              </a:rPr>
              <a:t>https://specials-images.forbesimg.com/imageserve/5b5250daa7ea434a79788cd6/960x0.jpg?fit=scale</a:t>
            </a:r>
            <a:endParaRPr sz="6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1106775" y="65325"/>
            <a:ext cx="6247200" cy="8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Segmentation</a:t>
            </a:r>
            <a:endParaRPr/>
          </a:p>
        </p:txBody>
      </p:sp>
      <p:sp>
        <p:nvSpPr>
          <p:cNvPr id="326" name="Google Shape;326;p41"/>
          <p:cNvSpPr txBox="1"/>
          <p:nvPr/>
        </p:nvSpPr>
        <p:spPr>
          <a:xfrm>
            <a:off x="748825" y="1287750"/>
            <a:ext cx="3261300" cy="25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Widely used computer vision method.</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Can be used for object detection and tracking.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It clusters parts of an image together which belong to the same class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Also uses deep learning.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Establishes the road as the ‘ground-truth’</a:t>
            </a:r>
            <a:endParaRPr>
              <a:solidFill>
                <a:srgbClr val="FFFFFF"/>
              </a:solidFill>
              <a:latin typeface="Fira Sans Condensed Light"/>
              <a:ea typeface="Fira Sans Condensed Light"/>
              <a:cs typeface="Fira Sans Condensed Light"/>
              <a:sym typeface="Fira Sans Condensed Light"/>
            </a:endParaRPr>
          </a:p>
        </p:txBody>
      </p:sp>
      <p:pic>
        <p:nvPicPr>
          <p:cNvPr id="327" name="Google Shape;327;p41"/>
          <p:cNvPicPr preferRelativeResize="0"/>
          <p:nvPr/>
        </p:nvPicPr>
        <p:blipFill>
          <a:blip r:embed="rId3">
            <a:alphaModFix/>
          </a:blip>
          <a:stretch>
            <a:fillRect/>
          </a:stretch>
        </p:blipFill>
        <p:spPr>
          <a:xfrm>
            <a:off x="4923875" y="1039250"/>
            <a:ext cx="3874800" cy="198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794900" y="0"/>
            <a:ext cx="7761300" cy="9660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en" sz="2300">
                <a:solidFill>
                  <a:srgbClr val="FFFFFF"/>
                </a:solidFill>
                <a:latin typeface="Arial"/>
                <a:ea typeface="Arial"/>
                <a:cs typeface="Arial"/>
                <a:sym typeface="Arial"/>
              </a:rPr>
              <a:t>Lane detection using spline model</a:t>
            </a:r>
            <a:endParaRPr sz="2300">
              <a:solidFill>
                <a:srgbClr val="FFFFFF"/>
              </a:solidFill>
              <a:latin typeface="Arial"/>
              <a:ea typeface="Arial"/>
              <a:cs typeface="Arial"/>
              <a:sym typeface="Arial"/>
            </a:endParaRPr>
          </a:p>
          <a:p>
            <a:pPr indent="0" lvl="0" marL="0" rtl="0" algn="l">
              <a:spcBef>
                <a:spcPts val="600"/>
              </a:spcBef>
              <a:spcAft>
                <a:spcPts val="0"/>
              </a:spcAft>
              <a:buNone/>
            </a:pPr>
            <a:r>
              <a:t/>
            </a:r>
            <a:endParaRPr/>
          </a:p>
        </p:txBody>
      </p:sp>
      <p:pic>
        <p:nvPicPr>
          <p:cNvPr id="333" name="Google Shape;333;p42"/>
          <p:cNvPicPr preferRelativeResize="0"/>
          <p:nvPr/>
        </p:nvPicPr>
        <p:blipFill rotWithShape="1">
          <a:blip r:embed="rId3">
            <a:alphaModFix/>
          </a:blip>
          <a:srcRect b="0" l="0" r="0" t="0"/>
          <a:stretch/>
        </p:blipFill>
        <p:spPr>
          <a:xfrm>
            <a:off x="349875" y="1573775"/>
            <a:ext cx="5107500" cy="2204700"/>
          </a:xfrm>
          <a:prstGeom prst="rect">
            <a:avLst/>
          </a:prstGeom>
          <a:noFill/>
          <a:ln>
            <a:noFill/>
          </a:ln>
        </p:spPr>
      </p:pic>
      <p:pic>
        <p:nvPicPr>
          <p:cNvPr id="334" name="Google Shape;334;p42"/>
          <p:cNvPicPr preferRelativeResize="0"/>
          <p:nvPr/>
        </p:nvPicPr>
        <p:blipFill rotWithShape="1">
          <a:blip r:embed="rId4">
            <a:alphaModFix/>
          </a:blip>
          <a:srcRect b="0" l="0" r="0" t="0"/>
          <a:stretch/>
        </p:blipFill>
        <p:spPr>
          <a:xfrm>
            <a:off x="5749100" y="1595225"/>
            <a:ext cx="3279600" cy="2161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102125" y="166925"/>
            <a:ext cx="451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Spline Model Continued</a:t>
            </a:r>
            <a:endParaRPr/>
          </a:p>
        </p:txBody>
      </p:sp>
      <p:pic>
        <p:nvPicPr>
          <p:cNvPr id="340" name="Google Shape;340;p43"/>
          <p:cNvPicPr preferRelativeResize="0"/>
          <p:nvPr/>
        </p:nvPicPr>
        <p:blipFill rotWithShape="1">
          <a:blip r:embed="rId3">
            <a:alphaModFix/>
          </a:blip>
          <a:srcRect b="0" l="0" r="0" t="0"/>
          <a:stretch/>
        </p:blipFill>
        <p:spPr>
          <a:xfrm>
            <a:off x="536550" y="1400725"/>
            <a:ext cx="4089000" cy="3390300"/>
          </a:xfrm>
          <a:prstGeom prst="rect">
            <a:avLst/>
          </a:prstGeom>
          <a:noFill/>
          <a:ln>
            <a:noFill/>
          </a:ln>
        </p:spPr>
      </p:pic>
      <p:pic>
        <p:nvPicPr>
          <p:cNvPr id="341" name="Google Shape;341;p43"/>
          <p:cNvPicPr preferRelativeResize="0"/>
          <p:nvPr/>
        </p:nvPicPr>
        <p:blipFill rotWithShape="1">
          <a:blip r:embed="rId4">
            <a:alphaModFix/>
          </a:blip>
          <a:srcRect b="0" l="0" r="0" t="0"/>
          <a:stretch/>
        </p:blipFill>
        <p:spPr>
          <a:xfrm>
            <a:off x="5144762" y="166925"/>
            <a:ext cx="3662400" cy="2502300"/>
          </a:xfrm>
          <a:prstGeom prst="rect">
            <a:avLst/>
          </a:prstGeom>
          <a:noFill/>
          <a:ln>
            <a:noFill/>
          </a:ln>
        </p:spPr>
      </p:pic>
      <p:pic>
        <p:nvPicPr>
          <p:cNvPr id="342" name="Google Shape;342;p43"/>
          <p:cNvPicPr preferRelativeResize="0"/>
          <p:nvPr/>
        </p:nvPicPr>
        <p:blipFill>
          <a:blip r:embed="rId5">
            <a:alphaModFix/>
          </a:blip>
          <a:stretch>
            <a:fillRect/>
          </a:stretch>
        </p:blipFill>
        <p:spPr>
          <a:xfrm>
            <a:off x="5719862" y="2788275"/>
            <a:ext cx="2512175" cy="2238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4"/>
          <p:cNvSpPr txBox="1"/>
          <p:nvPr/>
        </p:nvSpPr>
        <p:spPr>
          <a:xfrm>
            <a:off x="342850" y="1032825"/>
            <a:ext cx="8134800" cy="171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200">
                <a:solidFill>
                  <a:srgbClr val="F3F3F3"/>
                </a:solidFill>
                <a:latin typeface="Fira Sans Condensed Light"/>
                <a:ea typeface="Fira Sans Condensed Light"/>
                <a:cs typeface="Fira Sans Condensed Light"/>
                <a:sym typeface="Fira Sans Condensed Light"/>
              </a:rPr>
              <a:t>The </a:t>
            </a:r>
            <a:r>
              <a:rPr lang="en" sz="1200">
                <a:solidFill>
                  <a:srgbClr val="F3F3F3"/>
                </a:solidFill>
                <a:latin typeface="Fira Sans Condensed Light"/>
                <a:ea typeface="Fira Sans Condensed Light"/>
                <a:cs typeface="Fira Sans Condensed Light"/>
                <a:sym typeface="Fira Sans Condensed Light"/>
              </a:rPr>
              <a:t>lane model is based on Catmull-Rom spline and a matching measurement between the model and the real road edges based on maximum likelihood.</a:t>
            </a:r>
            <a:endParaRPr sz="1200">
              <a:solidFill>
                <a:srgbClr val="F3F3F3"/>
              </a:solidFill>
              <a:latin typeface="Fira Sans Condensed Light"/>
              <a:ea typeface="Fira Sans Condensed Light"/>
              <a:cs typeface="Fira Sans Condensed Light"/>
              <a:sym typeface="Fira Sans Condensed Light"/>
            </a:endParaRPr>
          </a:p>
          <a:p>
            <a:pPr indent="0" lvl="0" marL="0" rtl="0" algn="l">
              <a:lnSpc>
                <a:spcPct val="90000"/>
              </a:lnSpc>
              <a:spcBef>
                <a:spcPts val="1000"/>
              </a:spcBef>
              <a:spcAft>
                <a:spcPts val="0"/>
              </a:spcAft>
              <a:buNone/>
            </a:pPr>
            <a:r>
              <a:t/>
            </a:r>
            <a:endParaRPr sz="1200">
              <a:solidFill>
                <a:srgbClr val="F3F3F3"/>
              </a:solidFill>
              <a:latin typeface="Fira Sans Condensed Light"/>
              <a:ea typeface="Fira Sans Condensed Light"/>
              <a:cs typeface="Fira Sans Condensed Light"/>
              <a:sym typeface="Fira Sans Condensed Light"/>
            </a:endParaRPr>
          </a:p>
          <a:p>
            <a:pPr indent="0" lvl="0" marL="0" rtl="0" algn="l">
              <a:lnSpc>
                <a:spcPct val="90000"/>
              </a:lnSpc>
              <a:spcBef>
                <a:spcPts val="1000"/>
              </a:spcBef>
              <a:spcAft>
                <a:spcPts val="0"/>
              </a:spcAft>
              <a:buNone/>
            </a:pPr>
            <a:r>
              <a:rPr lang="en" sz="1200">
                <a:solidFill>
                  <a:srgbClr val="F3F3F3"/>
                </a:solidFill>
                <a:latin typeface="Fira Sans Condensed Light"/>
                <a:ea typeface="Fira Sans Condensed Light"/>
                <a:cs typeface="Fira Sans Condensed Light"/>
                <a:sym typeface="Fira Sans Condensed Light"/>
              </a:rPr>
              <a:t>It is a local interpolating spline developed for computer graphics purpose. It was initially used to design curves and surfaces in graphics, but recently it has been applied in several other applications.</a:t>
            </a:r>
            <a:endParaRPr sz="1200">
              <a:solidFill>
                <a:srgbClr val="F3F3F3"/>
              </a:solidFill>
              <a:latin typeface="Fira Sans Condensed Light"/>
              <a:ea typeface="Fira Sans Condensed Light"/>
              <a:cs typeface="Fira Sans Condensed Light"/>
              <a:sym typeface="Fira Sans Condensed Light"/>
            </a:endParaRPr>
          </a:p>
          <a:p>
            <a:pPr indent="-50800" lvl="0" marL="228600" rtl="0" algn="l">
              <a:lnSpc>
                <a:spcPct val="90000"/>
              </a:lnSpc>
              <a:spcBef>
                <a:spcPts val="1000"/>
              </a:spcBef>
              <a:spcAft>
                <a:spcPts val="0"/>
              </a:spcAft>
              <a:buNone/>
            </a:pPr>
            <a:r>
              <a:t/>
            </a:r>
            <a:endParaRPr sz="1200">
              <a:solidFill>
                <a:srgbClr val="F3F3F3"/>
              </a:solidFill>
              <a:latin typeface="Fira Sans Condensed Light"/>
              <a:ea typeface="Fira Sans Condensed Light"/>
              <a:cs typeface="Fira Sans Condensed Light"/>
              <a:sym typeface="Fira Sans Condensed Light"/>
            </a:endParaRPr>
          </a:p>
          <a:p>
            <a:pPr indent="-50800" lvl="0" marL="228600" rtl="0" algn="l">
              <a:lnSpc>
                <a:spcPct val="90000"/>
              </a:lnSpc>
              <a:spcBef>
                <a:spcPts val="1000"/>
              </a:spcBef>
              <a:spcAft>
                <a:spcPts val="0"/>
              </a:spcAft>
              <a:buNone/>
            </a:pPr>
            <a:r>
              <a:t/>
            </a:r>
            <a:endParaRPr sz="1200">
              <a:solidFill>
                <a:srgbClr val="F3F3F3"/>
              </a:solidFill>
              <a:latin typeface="Fira Sans Condensed Light"/>
              <a:ea typeface="Fira Sans Condensed Light"/>
              <a:cs typeface="Fira Sans Condensed Light"/>
              <a:sym typeface="Fira Sans Condensed Light"/>
            </a:endParaRPr>
          </a:p>
          <a:p>
            <a:pPr indent="-50800" lvl="0" marL="228600" rtl="0" algn="l">
              <a:lnSpc>
                <a:spcPct val="90000"/>
              </a:lnSpc>
              <a:spcBef>
                <a:spcPts val="1000"/>
              </a:spcBef>
              <a:spcAft>
                <a:spcPts val="2100"/>
              </a:spcAft>
              <a:buNone/>
            </a:pPr>
            <a:r>
              <a:t/>
            </a:r>
            <a:endParaRPr sz="1200">
              <a:solidFill>
                <a:srgbClr val="F3F3F3"/>
              </a:solidFill>
              <a:latin typeface="Fira Sans Condensed Light"/>
              <a:ea typeface="Fira Sans Condensed Light"/>
              <a:cs typeface="Fira Sans Condensed Light"/>
              <a:sym typeface="Fira Sans Condensed Light"/>
            </a:endParaRPr>
          </a:p>
        </p:txBody>
      </p:sp>
      <p:sp>
        <p:nvSpPr>
          <p:cNvPr id="348" name="Google Shape;348;p44"/>
          <p:cNvSpPr txBox="1"/>
          <p:nvPr/>
        </p:nvSpPr>
        <p:spPr>
          <a:xfrm>
            <a:off x="992225" y="277250"/>
            <a:ext cx="16488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Fira Sans Condensed"/>
                <a:ea typeface="Fira Sans Condensed"/>
                <a:cs typeface="Fira Sans Condensed"/>
                <a:sym typeface="Fira Sans Condensed"/>
              </a:rPr>
              <a:t>Spline Model</a:t>
            </a:r>
            <a:endParaRPr b="1" sz="1800">
              <a:solidFill>
                <a:srgbClr val="FFFFFF"/>
              </a:solidFill>
              <a:latin typeface="Fira Sans Condensed"/>
              <a:ea typeface="Fira Sans Condensed"/>
              <a:cs typeface="Fira Sans Condensed"/>
              <a:sym typeface="Fira Sans Condensed"/>
            </a:endParaRPr>
          </a:p>
        </p:txBody>
      </p:sp>
      <p:pic>
        <p:nvPicPr>
          <p:cNvPr id="349" name="Google Shape;349;p44"/>
          <p:cNvPicPr preferRelativeResize="0"/>
          <p:nvPr/>
        </p:nvPicPr>
        <p:blipFill rotWithShape="1">
          <a:blip r:embed="rId3">
            <a:alphaModFix/>
          </a:blip>
          <a:srcRect b="0" l="0" r="0" t="0"/>
          <a:stretch/>
        </p:blipFill>
        <p:spPr>
          <a:xfrm>
            <a:off x="2137703" y="2383450"/>
            <a:ext cx="4785900" cy="248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720100" y="0"/>
            <a:ext cx="427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Spline Model Continued</a:t>
            </a:r>
            <a:endParaRPr/>
          </a:p>
        </p:txBody>
      </p:sp>
      <p:pic>
        <p:nvPicPr>
          <p:cNvPr id="355" name="Google Shape;355;p45"/>
          <p:cNvPicPr preferRelativeResize="0"/>
          <p:nvPr/>
        </p:nvPicPr>
        <p:blipFill rotWithShape="1">
          <a:blip r:embed="rId3">
            <a:alphaModFix/>
          </a:blip>
          <a:srcRect b="0" l="0" r="0" t="0"/>
          <a:stretch/>
        </p:blipFill>
        <p:spPr>
          <a:xfrm>
            <a:off x="457450" y="1325975"/>
            <a:ext cx="6099300" cy="2665200"/>
          </a:xfrm>
          <a:prstGeom prst="rect">
            <a:avLst/>
          </a:prstGeom>
          <a:noFill/>
          <a:ln>
            <a:noFill/>
          </a:ln>
        </p:spPr>
      </p:pic>
      <p:sp>
        <p:nvSpPr>
          <p:cNvPr id="356" name="Google Shape;356;p45"/>
          <p:cNvSpPr txBox="1"/>
          <p:nvPr/>
        </p:nvSpPr>
        <p:spPr>
          <a:xfrm>
            <a:off x="6806950" y="1626950"/>
            <a:ext cx="2174100" cy="16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Finding the control points for the left and right line</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Eventually, both sides join together for the vanishing point</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0" y="379675"/>
            <a:ext cx="3536100" cy="14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Spline Method Results</a:t>
            </a:r>
            <a:endParaRPr/>
          </a:p>
        </p:txBody>
      </p:sp>
      <p:pic>
        <p:nvPicPr>
          <p:cNvPr id="362" name="Google Shape;362;p46"/>
          <p:cNvPicPr preferRelativeResize="0"/>
          <p:nvPr/>
        </p:nvPicPr>
        <p:blipFill>
          <a:blip r:embed="rId3">
            <a:alphaModFix/>
          </a:blip>
          <a:stretch>
            <a:fillRect/>
          </a:stretch>
        </p:blipFill>
        <p:spPr>
          <a:xfrm>
            <a:off x="4143175" y="196338"/>
            <a:ext cx="3867550" cy="4750826"/>
          </a:xfrm>
          <a:prstGeom prst="rect">
            <a:avLst/>
          </a:prstGeom>
          <a:noFill/>
          <a:ln>
            <a:noFill/>
          </a:ln>
        </p:spPr>
      </p:pic>
      <p:sp>
        <p:nvSpPr>
          <p:cNvPr id="363" name="Google Shape;363;p46"/>
          <p:cNvSpPr txBox="1"/>
          <p:nvPr/>
        </p:nvSpPr>
        <p:spPr>
          <a:xfrm>
            <a:off x="445050" y="1788775"/>
            <a:ext cx="2889000" cy="9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As you can see, the spline method is way better at curved roads and sharp turns than previous models.</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909775" y="166925"/>
            <a:ext cx="33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Comparisons</a:t>
            </a:r>
            <a:endParaRPr/>
          </a:p>
        </p:txBody>
      </p:sp>
      <p:graphicFrame>
        <p:nvGraphicFramePr>
          <p:cNvPr id="369" name="Google Shape;369;p47"/>
          <p:cNvGraphicFramePr/>
          <p:nvPr/>
        </p:nvGraphicFramePr>
        <p:xfrm>
          <a:off x="558550" y="1016875"/>
          <a:ext cx="3000000" cy="3000000"/>
        </p:xfrm>
        <a:graphic>
          <a:graphicData uri="http://schemas.openxmlformats.org/drawingml/2006/table">
            <a:tbl>
              <a:tblPr>
                <a:noFill/>
                <a:tableStyleId>{7C99A172-58DC-4060-B6A2-30D44A35CE0C}</a:tableStyleId>
              </a:tblPr>
              <a:tblGrid>
                <a:gridCol w="1304375"/>
                <a:gridCol w="1304375"/>
                <a:gridCol w="1304375"/>
                <a:gridCol w="1326250"/>
                <a:gridCol w="1282500"/>
                <a:gridCol w="1304375"/>
              </a:tblGrid>
              <a:tr h="394875">
                <a:tc>
                  <a:txBody>
                    <a:bodyPr/>
                    <a:lstStyle/>
                    <a:p>
                      <a:pPr indent="0" lvl="0" marL="0" rtl="0" algn="l">
                        <a:spcBef>
                          <a:spcPts val="0"/>
                        </a:spcBef>
                        <a:spcAft>
                          <a:spcPts val="0"/>
                        </a:spcAft>
                        <a:buNone/>
                      </a:pPr>
                      <a:r>
                        <a:t/>
                      </a:r>
                      <a:endParaRPr b="1" i="1" sz="1600" u="sng">
                        <a:solidFill>
                          <a:srgbClr val="FFFFFF"/>
                        </a:solidFill>
                      </a:endParaRPr>
                    </a:p>
                  </a:txBody>
                  <a:tcPr marT="91425" marB="91425" marR="91425" marL="91425"/>
                </a:tc>
                <a:tc>
                  <a:txBody>
                    <a:bodyPr/>
                    <a:lstStyle/>
                    <a:p>
                      <a:pPr indent="0" lvl="0" marL="0" rtl="0" algn="l">
                        <a:spcBef>
                          <a:spcPts val="0"/>
                        </a:spcBef>
                        <a:spcAft>
                          <a:spcPts val="0"/>
                        </a:spcAft>
                        <a:buNone/>
                      </a:pPr>
                      <a:r>
                        <a:rPr b="1" i="1" lang="en" sz="1600" u="sng">
                          <a:solidFill>
                            <a:srgbClr val="FFFFFF"/>
                          </a:solidFill>
                        </a:rPr>
                        <a:t>Hough</a:t>
                      </a:r>
                      <a:endParaRPr b="1" i="1" sz="1600" u="sng">
                        <a:solidFill>
                          <a:srgbClr val="FFFFFF"/>
                        </a:solidFill>
                      </a:endParaRPr>
                    </a:p>
                  </a:txBody>
                  <a:tcPr marT="91425" marB="91425" marR="91425" marL="91425"/>
                </a:tc>
                <a:tc>
                  <a:txBody>
                    <a:bodyPr/>
                    <a:lstStyle/>
                    <a:p>
                      <a:pPr indent="0" lvl="0" marL="0" rtl="0" algn="l">
                        <a:spcBef>
                          <a:spcPts val="0"/>
                        </a:spcBef>
                        <a:spcAft>
                          <a:spcPts val="0"/>
                        </a:spcAft>
                        <a:buNone/>
                      </a:pPr>
                      <a:r>
                        <a:rPr b="1" i="1" lang="en" sz="1600" u="sng">
                          <a:solidFill>
                            <a:srgbClr val="FFFFFF"/>
                          </a:solidFill>
                        </a:rPr>
                        <a:t>Projective</a:t>
                      </a:r>
                      <a:endParaRPr b="1" i="1" sz="1600" u="sng">
                        <a:solidFill>
                          <a:srgbClr val="FFFFFF"/>
                        </a:solidFill>
                      </a:endParaRPr>
                    </a:p>
                  </a:txBody>
                  <a:tcPr marT="91425" marB="91425" marR="91425" marL="91425"/>
                </a:tc>
                <a:tc>
                  <a:txBody>
                    <a:bodyPr/>
                    <a:lstStyle/>
                    <a:p>
                      <a:pPr indent="0" lvl="0" marL="0" rtl="0" algn="l">
                        <a:spcBef>
                          <a:spcPts val="0"/>
                        </a:spcBef>
                        <a:spcAft>
                          <a:spcPts val="0"/>
                        </a:spcAft>
                        <a:buNone/>
                      </a:pPr>
                      <a:r>
                        <a:rPr b="1" i="1" lang="en" sz="1600" u="sng">
                          <a:solidFill>
                            <a:srgbClr val="FFFFFF"/>
                          </a:solidFill>
                        </a:rPr>
                        <a:t>Spatial CNN</a:t>
                      </a:r>
                      <a:endParaRPr b="1" i="1" sz="1600" u="sng">
                        <a:solidFill>
                          <a:srgbClr val="FFFFFF"/>
                        </a:solidFill>
                      </a:endParaRPr>
                    </a:p>
                  </a:txBody>
                  <a:tcPr marT="91425" marB="91425" marR="91425" marL="91425"/>
                </a:tc>
                <a:tc>
                  <a:txBody>
                    <a:bodyPr/>
                    <a:lstStyle/>
                    <a:p>
                      <a:pPr indent="0" lvl="0" marL="0" rtl="0" algn="l">
                        <a:spcBef>
                          <a:spcPts val="0"/>
                        </a:spcBef>
                        <a:spcAft>
                          <a:spcPts val="0"/>
                        </a:spcAft>
                        <a:buNone/>
                      </a:pPr>
                      <a:r>
                        <a:rPr b="1" i="1" lang="en" sz="1600" u="sng">
                          <a:solidFill>
                            <a:srgbClr val="FFFFFF"/>
                          </a:solidFill>
                        </a:rPr>
                        <a:t>Semantic</a:t>
                      </a:r>
                      <a:endParaRPr b="1" i="1" sz="1600" u="sng">
                        <a:solidFill>
                          <a:srgbClr val="FFFFFF"/>
                        </a:solidFill>
                      </a:endParaRPr>
                    </a:p>
                  </a:txBody>
                  <a:tcPr marT="91425" marB="91425" marR="91425" marL="91425"/>
                </a:tc>
                <a:tc>
                  <a:txBody>
                    <a:bodyPr/>
                    <a:lstStyle/>
                    <a:p>
                      <a:pPr indent="0" lvl="0" marL="0" rtl="0" algn="l">
                        <a:spcBef>
                          <a:spcPts val="0"/>
                        </a:spcBef>
                        <a:spcAft>
                          <a:spcPts val="0"/>
                        </a:spcAft>
                        <a:buNone/>
                      </a:pPr>
                      <a:r>
                        <a:rPr b="1" i="1" lang="en" sz="1600" u="sng">
                          <a:solidFill>
                            <a:srgbClr val="FFFFFF"/>
                          </a:solidFill>
                        </a:rPr>
                        <a:t>Spline</a:t>
                      </a:r>
                      <a:endParaRPr b="1" i="1" sz="1600" u="sng">
                        <a:solidFill>
                          <a:srgbClr val="FFFFFF"/>
                        </a:solidFill>
                      </a:endParaRPr>
                    </a:p>
                  </a:txBody>
                  <a:tcPr marT="91425" marB="91425" marR="91425" marL="91425"/>
                </a:tc>
              </a:tr>
              <a:tr h="803000">
                <a:tc>
                  <a:txBody>
                    <a:bodyPr/>
                    <a:lstStyle/>
                    <a:p>
                      <a:pPr indent="0" lvl="0" marL="0" rtl="0" algn="l">
                        <a:spcBef>
                          <a:spcPts val="0"/>
                        </a:spcBef>
                        <a:spcAft>
                          <a:spcPts val="0"/>
                        </a:spcAft>
                        <a:buNone/>
                      </a:pPr>
                      <a:r>
                        <a:rPr b="1" i="1" lang="en" u="sng">
                          <a:solidFill>
                            <a:srgbClr val="FFFFFF"/>
                          </a:solidFill>
                        </a:rPr>
                        <a:t>Pros</a:t>
                      </a:r>
                      <a:endParaRPr b="1" i="1" u="sng">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Simple and fast</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Simple and fast</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Robust</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Can be used for object detection and tracking as well</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Better at turns than the other methods</a:t>
                      </a:r>
                      <a:endParaRPr sz="1100">
                        <a:solidFill>
                          <a:srgbClr val="FFFFFF"/>
                        </a:solidFill>
                      </a:endParaRPr>
                    </a:p>
                  </a:txBody>
                  <a:tcPr marT="91425" marB="91425" marR="91425" marL="91425"/>
                </a:tc>
              </a:tr>
              <a:tr h="686000">
                <a:tc>
                  <a:txBody>
                    <a:bodyPr/>
                    <a:lstStyle/>
                    <a:p>
                      <a:pPr indent="0" lvl="0" marL="0" rtl="0" algn="l">
                        <a:spcBef>
                          <a:spcPts val="0"/>
                        </a:spcBef>
                        <a:spcAft>
                          <a:spcPts val="0"/>
                        </a:spcAft>
                        <a:buNone/>
                      </a:pPr>
                      <a:r>
                        <a:rPr b="1" i="1" lang="en" u="sng">
                          <a:solidFill>
                            <a:srgbClr val="FFFFFF"/>
                          </a:solidFill>
                        </a:rPr>
                        <a:t>Cons</a:t>
                      </a:r>
                      <a:endParaRPr b="1" i="1" u="sng">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Need custom mask, and has trouble with turns, lighting, road markings</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Also needs custom work for transform corner points. Has trouble with sharp turns</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Needs lots of training data, and not the greatests when it comes to turns</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Needs more additional work to establish a lane detector</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Does not do well with obstructed lane markings and other road markings</a:t>
                      </a:r>
                      <a:endParaRPr sz="1100">
                        <a:solidFill>
                          <a:srgbClr val="FFFFFF"/>
                        </a:solidFill>
                      </a:endParaRPr>
                    </a:p>
                  </a:txBody>
                  <a:tcPr marT="91425" marB="91425" marR="91425" marL="91425"/>
                </a:tc>
              </a:tr>
              <a:tr h="686000">
                <a:tc>
                  <a:txBody>
                    <a:bodyPr/>
                    <a:lstStyle/>
                    <a:p>
                      <a:pPr indent="0" lvl="0" marL="0" rtl="0" algn="l">
                        <a:spcBef>
                          <a:spcPts val="0"/>
                        </a:spcBef>
                        <a:spcAft>
                          <a:spcPts val="0"/>
                        </a:spcAft>
                        <a:buNone/>
                      </a:pPr>
                      <a:r>
                        <a:rPr b="1" i="1" lang="en" u="sng">
                          <a:solidFill>
                            <a:srgbClr val="FFFFFF"/>
                          </a:solidFill>
                        </a:rPr>
                        <a:t>Complexity</a:t>
                      </a:r>
                      <a:endParaRPr b="1" i="1" u="sng">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2/10</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3/10</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7/10</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7/10</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5/10</a:t>
                      </a:r>
                      <a:endParaRPr sz="1100">
                        <a:solidFill>
                          <a:srgbClr val="FFFFFF"/>
                        </a:solidFill>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165625" y="65325"/>
            <a:ext cx="2358600" cy="7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Resources</a:t>
            </a:r>
            <a:endParaRPr sz="3600"/>
          </a:p>
        </p:txBody>
      </p:sp>
      <p:sp>
        <p:nvSpPr>
          <p:cNvPr id="375" name="Google Shape;375;p48"/>
          <p:cNvSpPr txBox="1"/>
          <p:nvPr/>
        </p:nvSpPr>
        <p:spPr>
          <a:xfrm>
            <a:off x="386675" y="1108950"/>
            <a:ext cx="8149500" cy="364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3"/>
              </a:rPr>
              <a:t>https://towardsdatascience.com/tutorial-build-a-lane-detector-679fd8953132</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4"/>
              </a:rPr>
              <a:t>https://chatbotslife.com/robust-lane-finding-using-advanced-computer-vision-techniques-46875bb3c8aa</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5"/>
              </a:rPr>
              <a:t>https://ieeexplore.ieee.org/stamp/stamp.jsp?arnumber=9046805</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6"/>
              </a:rPr>
              <a:t>https://xingangpan.github.io/projects/CULane.html</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7"/>
              </a:rPr>
              <a:t>https://arxiv.org/pdf/1712.06080.pdf</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8"/>
              </a:rPr>
              <a:t>https://towardsdatascience.com/your-guide-to-ai-for-self-driving-cars-in-2020-218289719619</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9"/>
              </a:rPr>
              <a:t>https://blog.waymo.com/2020/03/introducing-5th-generation-waymo-driver.html</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10"/>
              </a:rPr>
              <a:t>https://github.com/murtazahassan/Curved-Lane-Detection</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11"/>
              </a:rPr>
              <a:t>https://www.sciencedirect.com/science/article/pii/S0167865500000210?casa_token=30iz6Yaqdm4AAAAA:N9LsAbzFbrKHbeLmHum98jvHiQFb144ZUI0jaLdnoodd9zMXonpGEmynkuejZYIbRc5dW4gs3g#FIG1</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12"/>
              </a:rPr>
              <a:t>https://link.springer.com/chapter/10.1007/978-3-642-23687-7_5</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13"/>
              </a:rPr>
              <a:t>http://citeseerx.ist.psu.edu/viewdoc/download?doi=10.1.1.353.8182&amp;rep=rep1&amp;type=pdf</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spcBef>
                <a:spcPts val="0"/>
              </a:spcBef>
              <a:spcAft>
                <a:spcPts val="0"/>
              </a:spcAft>
              <a:buClr>
                <a:srgbClr val="FFFFFF"/>
              </a:buClr>
              <a:buSzPts val="1100"/>
              <a:buFont typeface="Fira Sans Condensed Light"/>
              <a:buAutoNum type="arabicPeriod"/>
            </a:pPr>
            <a:r>
              <a:rPr lang="en" sz="1100" u="sng">
                <a:solidFill>
                  <a:schemeClr val="hlink"/>
                </a:solidFill>
                <a:hlinkClick r:id="rId14"/>
              </a:rPr>
              <a:t>https://ieeexplore.ieee.org/abstract/document/1520207</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lnSpc>
                <a:spcPct val="135000"/>
              </a:lnSpc>
              <a:spcBef>
                <a:spcPts val="0"/>
              </a:spcBef>
              <a:spcAft>
                <a:spcPts val="0"/>
              </a:spcAft>
              <a:buClr>
                <a:srgbClr val="FFFFFF"/>
              </a:buClr>
              <a:buSzPts val="1100"/>
              <a:buFont typeface="Fira Sans Condensed Light"/>
              <a:buAutoNum type="arabicPeriod"/>
            </a:pPr>
            <a:r>
              <a:rPr lang="en" sz="1100" u="sng">
                <a:solidFill>
                  <a:schemeClr val="hlink"/>
                </a:solidFill>
                <a:hlinkClick r:id="rId15"/>
              </a:rPr>
              <a:t>https://www.ncbi.nlm.nih.gov/pmc/articles/PMC6679325/</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lnSpc>
                <a:spcPct val="135000"/>
              </a:lnSpc>
              <a:spcBef>
                <a:spcPts val="0"/>
              </a:spcBef>
              <a:spcAft>
                <a:spcPts val="0"/>
              </a:spcAft>
              <a:buClr>
                <a:srgbClr val="FFFFFF"/>
              </a:buClr>
              <a:buSzPts val="1100"/>
              <a:buFont typeface="Fira Sans Condensed Light"/>
              <a:buAutoNum type="arabicPeriod"/>
            </a:pPr>
            <a:r>
              <a:rPr lang="en" sz="1100" u="sng">
                <a:solidFill>
                  <a:schemeClr val="hlink"/>
                </a:solidFill>
                <a:hlinkClick r:id="rId16"/>
              </a:rPr>
              <a:t>https://link.springer.com/chapter/10.1007/978-3-662-45286-8_43</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lnSpc>
                <a:spcPct val="135000"/>
              </a:lnSpc>
              <a:spcBef>
                <a:spcPts val="0"/>
              </a:spcBef>
              <a:spcAft>
                <a:spcPts val="0"/>
              </a:spcAft>
              <a:buClr>
                <a:srgbClr val="FFFFFF"/>
              </a:buClr>
              <a:buSzPts val="1100"/>
              <a:buFont typeface="Fira Sans Condensed Light"/>
              <a:buAutoNum type="arabicPeriod"/>
            </a:pPr>
            <a:r>
              <a:rPr lang="en" sz="1100" u="sng">
                <a:solidFill>
                  <a:schemeClr val="hlink"/>
                </a:solidFill>
                <a:hlinkClick r:id="rId17"/>
              </a:rPr>
              <a:t>https://ieeexplore.ieee.org/abstract/document/6384266</a:t>
            </a:r>
            <a:endParaRPr sz="1100">
              <a:solidFill>
                <a:srgbClr val="FFFFFF"/>
              </a:solidFill>
              <a:latin typeface="Fira Sans Condensed Light"/>
              <a:ea typeface="Fira Sans Condensed Light"/>
              <a:cs typeface="Fira Sans Condensed Light"/>
              <a:sym typeface="Fira Sans Condensed Light"/>
            </a:endParaRPr>
          </a:p>
          <a:p>
            <a:pPr indent="-298450" lvl="0" marL="457200" rtl="0" algn="l">
              <a:lnSpc>
                <a:spcPct val="135000"/>
              </a:lnSpc>
              <a:spcBef>
                <a:spcPts val="0"/>
              </a:spcBef>
              <a:spcAft>
                <a:spcPts val="0"/>
              </a:spcAft>
              <a:buClr>
                <a:srgbClr val="FFFFFF"/>
              </a:buClr>
              <a:buSzPts val="1100"/>
              <a:buFont typeface="Fira Sans Condensed Light"/>
              <a:buAutoNum type="arabicPeriod"/>
            </a:pPr>
            <a:r>
              <a:rPr lang="en" sz="1100" u="sng">
                <a:solidFill>
                  <a:schemeClr val="hlink"/>
                </a:solidFill>
                <a:hlinkClick r:id="rId18"/>
              </a:rPr>
              <a:t>https://ieeexplore.ieee.org/abstract/document/6113579</a:t>
            </a:r>
            <a:endParaRPr sz="11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4"/>
          <p:cNvSpPr txBox="1"/>
          <p:nvPr>
            <p:ph type="title"/>
          </p:nvPr>
        </p:nvSpPr>
        <p:spPr>
          <a:xfrm>
            <a:off x="727100" y="98225"/>
            <a:ext cx="3110400" cy="57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Disclaimer</a:t>
            </a:r>
            <a:endParaRPr/>
          </a:p>
        </p:txBody>
      </p:sp>
      <p:sp>
        <p:nvSpPr>
          <p:cNvPr id="118" name="Google Shape;118;p24"/>
          <p:cNvSpPr txBox="1"/>
          <p:nvPr/>
        </p:nvSpPr>
        <p:spPr>
          <a:xfrm>
            <a:off x="147150" y="1092525"/>
            <a:ext cx="8849700" cy="3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For the sake of simplicity, we will not talk about general autonomous vehicle approaches and the cutting edge technologies being used by Waymo and Tesla.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They have methods for collective learning where each of their cars record many miles worth of driving and then their networks are trained on the recordings using deep reinforcement learning in the case of Tesla or a modular system in the case of Waymo.</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This is impossible to replicate without the necessary infrastructure in place, including having many test cars/drivers/servers/teams for collecting, analyzing, and using all of their data.</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Instead, we will focus purely on the computer vision techniques that have been used throughout time for detecting lanes using just a camera input.</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pic>
        <p:nvPicPr>
          <p:cNvPr id="119" name="Google Shape;119;p24"/>
          <p:cNvPicPr preferRelativeResize="0"/>
          <p:nvPr/>
        </p:nvPicPr>
        <p:blipFill>
          <a:blip r:embed="rId3">
            <a:alphaModFix/>
          </a:blip>
          <a:stretch>
            <a:fillRect/>
          </a:stretch>
        </p:blipFill>
        <p:spPr>
          <a:xfrm>
            <a:off x="6184300" y="98225"/>
            <a:ext cx="2672675" cy="1485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title"/>
          </p:nvPr>
        </p:nvSpPr>
        <p:spPr>
          <a:xfrm>
            <a:off x="1338638" y="818025"/>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Feature Based</a:t>
            </a:r>
            <a:endParaRPr/>
          </a:p>
        </p:txBody>
      </p:sp>
      <p:sp>
        <p:nvSpPr>
          <p:cNvPr id="125" name="Google Shape;125;p25"/>
          <p:cNvSpPr txBox="1"/>
          <p:nvPr>
            <p:ph idx="1" type="subTitle"/>
          </p:nvPr>
        </p:nvSpPr>
        <p:spPr>
          <a:xfrm>
            <a:off x="1338625" y="1144975"/>
            <a:ext cx="2339100" cy="76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We will go over the more simple, feature based methods in this section</a:t>
            </a:r>
            <a:endParaRPr/>
          </a:p>
        </p:txBody>
      </p:sp>
      <p:sp>
        <p:nvSpPr>
          <p:cNvPr id="126" name="Google Shape;126;p25"/>
          <p:cNvSpPr txBox="1"/>
          <p:nvPr>
            <p:ph idx="4" type="title"/>
          </p:nvPr>
        </p:nvSpPr>
        <p:spPr>
          <a:xfrm>
            <a:off x="3734638" y="2140013"/>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Model Based</a:t>
            </a:r>
            <a:endParaRPr/>
          </a:p>
        </p:txBody>
      </p:sp>
      <p:sp>
        <p:nvSpPr>
          <p:cNvPr id="127" name="Google Shape;127;p25"/>
          <p:cNvSpPr txBox="1"/>
          <p:nvPr>
            <p:ph idx="5" type="subTitle"/>
          </p:nvPr>
        </p:nvSpPr>
        <p:spPr>
          <a:xfrm>
            <a:off x="3734625" y="2466963"/>
            <a:ext cx="2339100" cy="90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Here we will discuss the more complicated model based </a:t>
            </a:r>
            <a:r>
              <a:rPr lang="en"/>
              <a:t>implementations</a:t>
            </a:r>
            <a:r>
              <a:rPr lang="en"/>
              <a:t> </a:t>
            </a:r>
            <a:endParaRPr/>
          </a:p>
        </p:txBody>
      </p:sp>
      <p:sp>
        <p:nvSpPr>
          <p:cNvPr id="128" name="Google Shape;128;p25"/>
          <p:cNvSpPr txBox="1"/>
          <p:nvPr>
            <p:ph idx="6" type="title"/>
          </p:nvPr>
        </p:nvSpPr>
        <p:spPr>
          <a:xfrm>
            <a:off x="6602975" y="3298957"/>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Comparisons</a:t>
            </a:r>
            <a:endParaRPr/>
          </a:p>
        </p:txBody>
      </p:sp>
      <p:sp>
        <p:nvSpPr>
          <p:cNvPr id="129" name="Google Shape;129;p25"/>
          <p:cNvSpPr txBox="1"/>
          <p:nvPr>
            <p:ph idx="7" type="subTitle"/>
          </p:nvPr>
        </p:nvSpPr>
        <p:spPr>
          <a:xfrm>
            <a:off x="6602975" y="3625924"/>
            <a:ext cx="2339100" cy="76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Finally, we will compare all the different methods that we have discussed</a:t>
            </a:r>
            <a:endParaRPr/>
          </a:p>
        </p:txBody>
      </p:sp>
      <p:sp>
        <p:nvSpPr>
          <p:cNvPr id="130" name="Google Shape;130;p25"/>
          <p:cNvSpPr txBox="1"/>
          <p:nvPr>
            <p:ph idx="8" type="title"/>
          </p:nvPr>
        </p:nvSpPr>
        <p:spPr>
          <a:xfrm>
            <a:off x="2925662" y="242686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31" name="Google Shape;131;p25"/>
          <p:cNvSpPr txBox="1"/>
          <p:nvPr>
            <p:ph idx="9" type="title"/>
          </p:nvPr>
        </p:nvSpPr>
        <p:spPr>
          <a:xfrm>
            <a:off x="531262" y="109575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32" name="Google Shape;132;p25"/>
          <p:cNvSpPr txBox="1"/>
          <p:nvPr>
            <p:ph idx="13" type="title"/>
          </p:nvPr>
        </p:nvSpPr>
        <p:spPr>
          <a:xfrm>
            <a:off x="5806400" y="3604507"/>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133" name="Google Shape;133;p25"/>
          <p:cNvCxnSpPr/>
          <p:nvPr/>
        </p:nvCxnSpPr>
        <p:spPr>
          <a:xfrm>
            <a:off x="3601863" y="2331977"/>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34" name="Google Shape;134;p25"/>
          <p:cNvCxnSpPr/>
          <p:nvPr/>
        </p:nvCxnSpPr>
        <p:spPr>
          <a:xfrm>
            <a:off x="6482675" y="3490290"/>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35" name="Google Shape;135;p25"/>
          <p:cNvCxnSpPr/>
          <p:nvPr/>
        </p:nvCxnSpPr>
        <p:spPr>
          <a:xfrm>
            <a:off x="1207463" y="985628"/>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6"/>
          <p:cNvSpPr txBox="1"/>
          <p:nvPr>
            <p:ph type="title"/>
          </p:nvPr>
        </p:nvSpPr>
        <p:spPr>
          <a:xfrm>
            <a:off x="6530225" y="1434600"/>
            <a:ext cx="21474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Based</a:t>
            </a:r>
            <a:endParaRPr/>
          </a:p>
        </p:txBody>
      </p:sp>
      <p:sp>
        <p:nvSpPr>
          <p:cNvPr id="141" name="Google Shape;141;p26"/>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Feature based models use computer vision techniques to capture the lane lines and distinguish them from the rest of the objects in the video. </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Most companies out there today are way past this method, but this is how it all began.</a:t>
            </a:r>
            <a:endParaRPr/>
          </a:p>
        </p:txBody>
      </p:sp>
      <p:cxnSp>
        <p:nvCxnSpPr>
          <p:cNvPr id="142" name="Google Shape;142;p26"/>
          <p:cNvCxnSpPr/>
          <p:nvPr/>
        </p:nvCxnSpPr>
        <p:spPr>
          <a:xfrm>
            <a:off x="6204850" y="2256450"/>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7"/>
          <p:cNvSpPr txBox="1"/>
          <p:nvPr>
            <p:ph type="title"/>
          </p:nvPr>
        </p:nvSpPr>
        <p:spPr>
          <a:xfrm>
            <a:off x="583375" y="876225"/>
            <a:ext cx="2759700" cy="155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Hough Transform </a:t>
            </a:r>
            <a:endParaRPr/>
          </a:p>
        </p:txBody>
      </p:sp>
      <p:cxnSp>
        <p:nvCxnSpPr>
          <p:cNvPr id="148" name="Google Shape;148;p27"/>
          <p:cNvCxnSpPr/>
          <p:nvPr/>
        </p:nvCxnSpPr>
        <p:spPr>
          <a:xfrm flipH="1">
            <a:off x="6153275" y="284000"/>
            <a:ext cx="10500" cy="4628100"/>
          </a:xfrm>
          <a:prstGeom prst="straightConnector1">
            <a:avLst/>
          </a:prstGeom>
          <a:noFill/>
          <a:ln cap="flat" cmpd="sng" w="19050">
            <a:solidFill>
              <a:srgbClr val="F3F3F3"/>
            </a:solidFill>
            <a:prstDash val="solid"/>
            <a:round/>
            <a:headEnd len="med" w="med" type="oval"/>
            <a:tailEnd len="med" w="med" type="oval"/>
          </a:ln>
        </p:spPr>
      </p:cxnSp>
      <p:sp>
        <p:nvSpPr>
          <p:cNvPr id="149" name="Google Shape;149;p27"/>
          <p:cNvSpPr txBox="1"/>
          <p:nvPr/>
        </p:nvSpPr>
        <p:spPr>
          <a:xfrm>
            <a:off x="3834975" y="225775"/>
            <a:ext cx="2212500" cy="123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As we have learned from class, the Hough transform can be used to detect lines in an image/video after edge detection has been established</a:t>
            </a:r>
            <a:endParaRPr>
              <a:solidFill>
                <a:srgbClr val="F3F3F3"/>
              </a:solidFill>
              <a:latin typeface="Fira Sans Condensed Light"/>
              <a:ea typeface="Fira Sans Condensed Light"/>
              <a:cs typeface="Fira Sans Condensed Light"/>
              <a:sym typeface="Fira Sans Condensed Light"/>
            </a:endParaRPr>
          </a:p>
        </p:txBody>
      </p:sp>
      <p:sp>
        <p:nvSpPr>
          <p:cNvPr id="150" name="Google Shape;150;p27"/>
          <p:cNvSpPr txBox="1"/>
          <p:nvPr/>
        </p:nvSpPr>
        <p:spPr>
          <a:xfrm>
            <a:off x="6289900" y="1395900"/>
            <a:ext cx="2063700" cy="8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This method is pretty </a:t>
            </a:r>
            <a:r>
              <a:rPr lang="en">
                <a:solidFill>
                  <a:srgbClr val="F3F3F3"/>
                </a:solidFill>
                <a:latin typeface="Fira Sans Condensed Light"/>
                <a:ea typeface="Fira Sans Condensed Light"/>
                <a:cs typeface="Fira Sans Condensed Light"/>
                <a:sym typeface="Fira Sans Condensed Light"/>
              </a:rPr>
              <a:t>rudimentary</a:t>
            </a:r>
            <a:r>
              <a:rPr lang="en">
                <a:solidFill>
                  <a:srgbClr val="F3F3F3"/>
                </a:solidFill>
                <a:latin typeface="Fira Sans Condensed Light"/>
                <a:ea typeface="Fira Sans Condensed Light"/>
                <a:cs typeface="Fira Sans Condensed Light"/>
                <a:sym typeface="Fira Sans Condensed Light"/>
              </a:rPr>
              <a:t> and has many problems </a:t>
            </a:r>
            <a:endParaRPr>
              <a:solidFill>
                <a:srgbClr val="F3F3F3"/>
              </a:solidFill>
              <a:latin typeface="Fira Sans Condensed Light"/>
              <a:ea typeface="Fira Sans Condensed Light"/>
              <a:cs typeface="Fira Sans Condensed Light"/>
              <a:sym typeface="Fira Sans Condensed Light"/>
            </a:endParaRPr>
          </a:p>
        </p:txBody>
      </p:sp>
      <p:sp>
        <p:nvSpPr>
          <p:cNvPr id="151" name="Google Shape;151;p27"/>
          <p:cNvSpPr txBox="1"/>
          <p:nvPr/>
        </p:nvSpPr>
        <p:spPr>
          <a:xfrm>
            <a:off x="3995738" y="276110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1st </a:t>
            </a:r>
            <a:r>
              <a:rPr lang="en">
                <a:solidFill>
                  <a:srgbClr val="F3F3F3"/>
                </a:solidFill>
                <a:latin typeface="Fira Sans Condensed Light"/>
                <a:ea typeface="Fira Sans Condensed Light"/>
                <a:cs typeface="Fira Sans Condensed Light"/>
                <a:sym typeface="Fira Sans Condensed Light"/>
              </a:rPr>
              <a:t>- Grayscale</a:t>
            </a:r>
            <a:endParaRPr>
              <a:solidFill>
                <a:srgbClr val="F3F3F3"/>
              </a:solidFill>
              <a:latin typeface="Fira Sans Condensed Light"/>
              <a:ea typeface="Fira Sans Condensed Light"/>
              <a:cs typeface="Fira Sans Condensed Light"/>
              <a:sym typeface="Fira Sans Condensed Light"/>
            </a:endParaRPr>
          </a:p>
        </p:txBody>
      </p:sp>
      <p:sp>
        <p:nvSpPr>
          <p:cNvPr id="152" name="Google Shape;152;p27"/>
          <p:cNvSpPr txBox="1"/>
          <p:nvPr/>
        </p:nvSpPr>
        <p:spPr>
          <a:xfrm>
            <a:off x="6301963" y="3808625"/>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4th - Segment Mask</a:t>
            </a:r>
            <a:endParaRPr>
              <a:solidFill>
                <a:srgbClr val="F3F3F3"/>
              </a:solidFill>
              <a:latin typeface="Fira Sans Condensed Light"/>
              <a:ea typeface="Fira Sans Condensed Light"/>
              <a:cs typeface="Fira Sans Condensed Light"/>
              <a:sym typeface="Fira Sans Condensed Light"/>
            </a:endParaRPr>
          </a:p>
        </p:txBody>
      </p:sp>
      <p:sp>
        <p:nvSpPr>
          <p:cNvPr id="153" name="Google Shape;153;p27"/>
          <p:cNvSpPr txBox="1"/>
          <p:nvPr/>
        </p:nvSpPr>
        <p:spPr>
          <a:xfrm>
            <a:off x="6281738" y="31191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2nd - Gaussian Blur</a:t>
            </a:r>
            <a:endParaRPr sz="2400">
              <a:solidFill>
                <a:srgbClr val="F3F3F3"/>
              </a:solidFill>
              <a:latin typeface="Rajdhani SemiBold"/>
              <a:ea typeface="Rajdhani SemiBold"/>
              <a:cs typeface="Rajdhani SemiBold"/>
              <a:sym typeface="Rajdhani SemiBold"/>
            </a:endParaRPr>
          </a:p>
        </p:txBody>
      </p:sp>
      <p:sp>
        <p:nvSpPr>
          <p:cNvPr id="154" name="Google Shape;154;p27"/>
          <p:cNvSpPr txBox="1"/>
          <p:nvPr/>
        </p:nvSpPr>
        <p:spPr>
          <a:xfrm>
            <a:off x="4009388" y="34954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3rd</a:t>
            </a:r>
            <a:r>
              <a:rPr lang="en">
                <a:solidFill>
                  <a:schemeClr val="lt2"/>
                </a:solidFill>
                <a:latin typeface="Fira Sans Condensed Light"/>
                <a:ea typeface="Fira Sans Condensed Light"/>
                <a:cs typeface="Fira Sans Condensed Light"/>
                <a:sym typeface="Fira Sans Condensed Light"/>
              </a:rPr>
              <a:t> - Canny Edge Detection</a:t>
            </a:r>
            <a:endParaRPr b="1" sz="2400">
              <a:solidFill>
                <a:srgbClr val="F3F3F3"/>
              </a:solidFill>
              <a:latin typeface="Rajdhani"/>
              <a:ea typeface="Rajdhani"/>
              <a:cs typeface="Rajdhani"/>
              <a:sym typeface="Rajdhani"/>
            </a:endParaRPr>
          </a:p>
        </p:txBody>
      </p:sp>
      <p:cxnSp>
        <p:nvCxnSpPr>
          <p:cNvPr id="155" name="Google Shape;155;p27"/>
          <p:cNvCxnSpPr>
            <a:endCxn id="150" idx="1"/>
          </p:cNvCxnSpPr>
          <p:nvPr/>
        </p:nvCxnSpPr>
        <p:spPr>
          <a:xfrm flipH="1" rot="10800000">
            <a:off x="6071500" y="1829400"/>
            <a:ext cx="218400" cy="900"/>
          </a:xfrm>
          <a:prstGeom prst="straightConnector1">
            <a:avLst/>
          </a:prstGeom>
          <a:noFill/>
          <a:ln cap="flat" cmpd="sng" w="19050">
            <a:solidFill>
              <a:srgbClr val="F3F3F3"/>
            </a:solidFill>
            <a:prstDash val="solid"/>
            <a:round/>
            <a:headEnd len="med" w="med" type="none"/>
            <a:tailEnd len="med" w="med" type="none"/>
          </a:ln>
        </p:spPr>
      </p:cxnSp>
      <p:cxnSp>
        <p:nvCxnSpPr>
          <p:cNvPr id="156" name="Google Shape;156;p27"/>
          <p:cNvCxnSpPr>
            <a:stCxn id="151" idx="3"/>
            <a:endCxn id="153" idx="1"/>
          </p:cNvCxnSpPr>
          <p:nvPr/>
        </p:nvCxnSpPr>
        <p:spPr>
          <a:xfrm>
            <a:off x="6059438" y="3074300"/>
            <a:ext cx="222300" cy="358200"/>
          </a:xfrm>
          <a:prstGeom prst="straightConnector1">
            <a:avLst/>
          </a:prstGeom>
          <a:noFill/>
          <a:ln cap="flat" cmpd="sng" w="19050">
            <a:solidFill>
              <a:srgbClr val="F3F3F3"/>
            </a:solidFill>
            <a:prstDash val="solid"/>
            <a:round/>
            <a:headEnd len="med" w="med" type="none"/>
            <a:tailEnd len="med" w="med" type="stealth"/>
          </a:ln>
        </p:spPr>
      </p:cxnSp>
      <p:cxnSp>
        <p:nvCxnSpPr>
          <p:cNvPr id="157" name="Google Shape;157;p27"/>
          <p:cNvCxnSpPr>
            <a:stCxn id="154" idx="3"/>
            <a:endCxn id="153" idx="1"/>
          </p:cNvCxnSpPr>
          <p:nvPr/>
        </p:nvCxnSpPr>
        <p:spPr>
          <a:xfrm flipH="1" rot="10800000">
            <a:off x="6073088" y="3432425"/>
            <a:ext cx="208800" cy="376200"/>
          </a:xfrm>
          <a:prstGeom prst="straightConnector1">
            <a:avLst/>
          </a:prstGeom>
          <a:noFill/>
          <a:ln cap="flat" cmpd="sng" w="19050">
            <a:solidFill>
              <a:srgbClr val="F3F3F3"/>
            </a:solidFill>
            <a:prstDash val="solid"/>
            <a:round/>
            <a:headEnd len="med" w="med" type="stealth"/>
            <a:tailEnd len="med" w="med" type="none"/>
          </a:ln>
        </p:spPr>
      </p:cxnSp>
      <p:cxnSp>
        <p:nvCxnSpPr>
          <p:cNvPr id="158" name="Google Shape;158;p27"/>
          <p:cNvCxnSpPr>
            <a:endCxn id="149" idx="3"/>
          </p:cNvCxnSpPr>
          <p:nvPr/>
        </p:nvCxnSpPr>
        <p:spPr>
          <a:xfrm flipH="1">
            <a:off x="6047475" y="841375"/>
            <a:ext cx="242400" cy="3000"/>
          </a:xfrm>
          <a:prstGeom prst="straightConnector1">
            <a:avLst/>
          </a:prstGeom>
          <a:noFill/>
          <a:ln cap="flat" cmpd="sng" w="19050">
            <a:solidFill>
              <a:srgbClr val="FFFFFF"/>
            </a:solidFill>
            <a:prstDash val="solid"/>
            <a:round/>
            <a:headEnd len="med" w="med" type="none"/>
            <a:tailEnd len="med" w="med" type="none"/>
          </a:ln>
        </p:spPr>
      </p:cxnSp>
      <p:sp>
        <p:nvSpPr>
          <p:cNvPr id="159" name="Google Shape;159;p27"/>
          <p:cNvSpPr txBox="1"/>
          <p:nvPr/>
        </p:nvSpPr>
        <p:spPr>
          <a:xfrm>
            <a:off x="4840713" y="4183075"/>
            <a:ext cx="11985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5th</a:t>
            </a:r>
            <a:r>
              <a:rPr lang="en">
                <a:solidFill>
                  <a:schemeClr val="lt2"/>
                </a:solidFill>
                <a:latin typeface="Fira Sans Condensed Light"/>
                <a:ea typeface="Fira Sans Condensed Light"/>
                <a:cs typeface="Fira Sans Condensed Light"/>
                <a:sym typeface="Fira Sans Condensed Light"/>
              </a:rPr>
              <a:t> - Hough Transform</a:t>
            </a:r>
            <a:endParaRPr>
              <a:latin typeface="Fira Sans Condensed Light"/>
              <a:ea typeface="Fira Sans Condensed Light"/>
              <a:cs typeface="Fira Sans Condensed Light"/>
              <a:sym typeface="Fira Sans Condensed Light"/>
            </a:endParaRPr>
          </a:p>
        </p:txBody>
      </p:sp>
      <p:cxnSp>
        <p:nvCxnSpPr>
          <p:cNvPr id="160" name="Google Shape;160;p27"/>
          <p:cNvCxnSpPr>
            <a:stCxn id="154" idx="3"/>
            <a:endCxn id="152" idx="1"/>
          </p:cNvCxnSpPr>
          <p:nvPr/>
        </p:nvCxnSpPr>
        <p:spPr>
          <a:xfrm>
            <a:off x="6073088" y="3808625"/>
            <a:ext cx="228900" cy="313200"/>
          </a:xfrm>
          <a:prstGeom prst="straightConnector1">
            <a:avLst/>
          </a:prstGeom>
          <a:noFill/>
          <a:ln cap="flat" cmpd="sng" w="19050">
            <a:solidFill>
              <a:srgbClr val="FFFFFF"/>
            </a:solidFill>
            <a:prstDash val="solid"/>
            <a:round/>
            <a:headEnd len="med" w="med" type="none"/>
            <a:tailEnd len="med" w="med" type="stealth"/>
          </a:ln>
        </p:spPr>
      </p:cxnSp>
      <p:cxnSp>
        <p:nvCxnSpPr>
          <p:cNvPr id="161" name="Google Shape;161;p27"/>
          <p:cNvCxnSpPr>
            <a:stCxn id="152" idx="1"/>
            <a:endCxn id="159" idx="3"/>
          </p:cNvCxnSpPr>
          <p:nvPr/>
        </p:nvCxnSpPr>
        <p:spPr>
          <a:xfrm flipH="1">
            <a:off x="6039163" y="4121825"/>
            <a:ext cx="262800" cy="329400"/>
          </a:xfrm>
          <a:prstGeom prst="straightConnector1">
            <a:avLst/>
          </a:prstGeom>
          <a:noFill/>
          <a:ln cap="flat" cmpd="sng" w="19050">
            <a:solidFill>
              <a:srgbClr val="FFFFFF"/>
            </a:solidFill>
            <a:prstDash val="solid"/>
            <a:round/>
            <a:headEnd len="med" w="med" type="none"/>
            <a:tailEnd len="med" w="med" type="stealth"/>
          </a:ln>
        </p:spPr>
      </p:cxnSp>
      <p:cxnSp>
        <p:nvCxnSpPr>
          <p:cNvPr id="162" name="Google Shape;162;p27"/>
          <p:cNvCxnSpPr>
            <a:stCxn id="151" idx="3"/>
            <a:endCxn id="163" idx="1"/>
          </p:cNvCxnSpPr>
          <p:nvPr/>
        </p:nvCxnSpPr>
        <p:spPr>
          <a:xfrm flipH="1" rot="10800000">
            <a:off x="6059438" y="2754200"/>
            <a:ext cx="198300" cy="320100"/>
          </a:xfrm>
          <a:prstGeom prst="straightConnector1">
            <a:avLst/>
          </a:prstGeom>
          <a:noFill/>
          <a:ln cap="flat" cmpd="sng" w="19050">
            <a:solidFill>
              <a:srgbClr val="FFFFFF"/>
            </a:solidFill>
            <a:prstDash val="solid"/>
            <a:round/>
            <a:headEnd len="med" w="med" type="stealth"/>
            <a:tailEnd len="med" w="med" type="none"/>
          </a:ln>
        </p:spPr>
      </p:cxnSp>
      <p:sp>
        <p:nvSpPr>
          <p:cNvPr id="163" name="Google Shape;163;p27"/>
          <p:cNvSpPr txBox="1"/>
          <p:nvPr/>
        </p:nvSpPr>
        <p:spPr>
          <a:xfrm>
            <a:off x="6257600" y="2566025"/>
            <a:ext cx="8835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Input</a:t>
            </a:r>
            <a:endParaRPr>
              <a:solidFill>
                <a:srgbClr val="FFFFFF"/>
              </a:solidFill>
              <a:latin typeface="Fira Sans Condensed Light"/>
              <a:ea typeface="Fira Sans Condensed Light"/>
              <a:cs typeface="Fira Sans Condensed Light"/>
              <a:sym typeface="Fira Sans Condensed Light"/>
            </a:endParaRPr>
          </a:p>
        </p:txBody>
      </p:sp>
      <p:sp>
        <p:nvSpPr>
          <p:cNvPr id="164" name="Google Shape;164;p27"/>
          <p:cNvSpPr txBox="1"/>
          <p:nvPr/>
        </p:nvSpPr>
        <p:spPr>
          <a:xfrm>
            <a:off x="6405700" y="4617575"/>
            <a:ext cx="735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Output</a:t>
            </a:r>
            <a:endParaRPr>
              <a:solidFill>
                <a:srgbClr val="FFFFFF"/>
              </a:solidFill>
              <a:latin typeface="Fira Sans Condensed Light"/>
              <a:ea typeface="Fira Sans Condensed Light"/>
              <a:cs typeface="Fira Sans Condensed Light"/>
              <a:sym typeface="Fira Sans Condensed Light"/>
            </a:endParaRPr>
          </a:p>
        </p:txBody>
      </p:sp>
      <p:cxnSp>
        <p:nvCxnSpPr>
          <p:cNvPr id="165" name="Google Shape;165;p27"/>
          <p:cNvCxnSpPr>
            <a:stCxn id="159" idx="3"/>
            <a:endCxn id="164" idx="1"/>
          </p:cNvCxnSpPr>
          <p:nvPr/>
        </p:nvCxnSpPr>
        <p:spPr>
          <a:xfrm>
            <a:off x="6039213" y="4451275"/>
            <a:ext cx="366600" cy="354300"/>
          </a:xfrm>
          <a:prstGeom prst="straightConnector1">
            <a:avLst/>
          </a:prstGeom>
          <a:noFill/>
          <a:ln cap="flat" cmpd="sng" w="19050">
            <a:solidFill>
              <a:srgbClr val="FFFFFF"/>
            </a:solidFill>
            <a:prstDash val="solid"/>
            <a:round/>
            <a:headEnd len="med" w="med" type="none"/>
            <a:tailEnd len="med" w="med" type="stealth"/>
          </a:ln>
        </p:spPr>
      </p:cxnSp>
      <p:pic>
        <p:nvPicPr>
          <p:cNvPr id="166" name="Google Shape;166;p27"/>
          <p:cNvPicPr preferRelativeResize="0"/>
          <p:nvPr/>
        </p:nvPicPr>
        <p:blipFill>
          <a:blip r:embed="rId4">
            <a:alphaModFix/>
          </a:blip>
          <a:stretch>
            <a:fillRect/>
          </a:stretch>
        </p:blipFill>
        <p:spPr>
          <a:xfrm>
            <a:off x="566750" y="2761100"/>
            <a:ext cx="3429000" cy="1924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8"/>
          <p:cNvSpPr txBox="1"/>
          <p:nvPr>
            <p:ph idx="6" type="title"/>
          </p:nvPr>
        </p:nvSpPr>
        <p:spPr>
          <a:xfrm>
            <a:off x="-205200" y="1076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is this not the best?</a:t>
            </a:r>
            <a:endParaRPr sz="3000">
              <a:solidFill>
                <a:srgbClr val="F3F3F3"/>
              </a:solidFill>
            </a:endParaRPr>
          </a:p>
        </p:txBody>
      </p:sp>
      <p:sp>
        <p:nvSpPr>
          <p:cNvPr id="172" name="Google Shape;172;p28"/>
          <p:cNvSpPr txBox="1"/>
          <p:nvPr>
            <p:ph idx="1" type="subTitle"/>
          </p:nvPr>
        </p:nvSpPr>
        <p:spPr>
          <a:xfrm>
            <a:off x="719950" y="1867702"/>
            <a:ext cx="2060700" cy="1412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Despite the Hough transform working pretty well on straight roads, it immediately has trouble once there is a turn, especially sharp turns.</a:t>
            </a:r>
            <a:endParaRPr>
              <a:solidFill>
                <a:srgbClr val="F3F3F3"/>
              </a:solidFill>
            </a:endParaRPr>
          </a:p>
        </p:txBody>
      </p:sp>
      <p:sp>
        <p:nvSpPr>
          <p:cNvPr id="173" name="Google Shape;173;p28"/>
          <p:cNvSpPr txBox="1"/>
          <p:nvPr>
            <p:ph idx="2" type="subTitle"/>
          </p:nvPr>
        </p:nvSpPr>
        <p:spPr>
          <a:xfrm>
            <a:off x="6362450" y="2007800"/>
            <a:ext cx="2060700" cy="1272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solidFill>
                  <a:schemeClr val="lt2"/>
                </a:solidFill>
              </a:rPr>
              <a:t>Any type of road markings other than the lane lines (directional arrows for example) will interfere with the algorithm and confuse it</a:t>
            </a:r>
            <a:endParaRPr/>
          </a:p>
        </p:txBody>
      </p:sp>
      <p:sp>
        <p:nvSpPr>
          <p:cNvPr id="174" name="Google Shape;174;p28"/>
          <p:cNvSpPr txBox="1"/>
          <p:nvPr>
            <p:ph idx="3" type="subTitle"/>
          </p:nvPr>
        </p:nvSpPr>
        <p:spPr>
          <a:xfrm>
            <a:off x="3541200" y="2143938"/>
            <a:ext cx="2060700" cy="1176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The Hough transform relies on good lighting in order for it to work. Night time, fog, rain, snow, etc would make it hard for it to work</a:t>
            </a:r>
            <a:endParaRPr>
              <a:solidFill>
                <a:srgbClr val="F3F3F3"/>
              </a:solidFill>
            </a:endParaRPr>
          </a:p>
        </p:txBody>
      </p:sp>
      <p:sp>
        <p:nvSpPr>
          <p:cNvPr id="175" name="Google Shape;175;p28"/>
          <p:cNvSpPr txBox="1"/>
          <p:nvPr>
            <p:ph type="title"/>
          </p:nvPr>
        </p:nvSpPr>
        <p:spPr>
          <a:xfrm>
            <a:off x="980650" y="3777850"/>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Curvy Roads</a:t>
            </a:r>
            <a:endParaRPr/>
          </a:p>
        </p:txBody>
      </p:sp>
      <p:sp>
        <p:nvSpPr>
          <p:cNvPr id="176" name="Google Shape;176;p28"/>
          <p:cNvSpPr txBox="1"/>
          <p:nvPr>
            <p:ph idx="4" type="title"/>
          </p:nvPr>
        </p:nvSpPr>
        <p:spPr>
          <a:xfrm>
            <a:off x="6623150" y="3689000"/>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Road Markings</a:t>
            </a:r>
            <a:endParaRPr/>
          </a:p>
        </p:txBody>
      </p:sp>
      <p:sp>
        <p:nvSpPr>
          <p:cNvPr id="177" name="Google Shape;177;p28"/>
          <p:cNvSpPr txBox="1"/>
          <p:nvPr>
            <p:ph idx="5" type="title"/>
          </p:nvPr>
        </p:nvSpPr>
        <p:spPr>
          <a:xfrm>
            <a:off x="3801912" y="385632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Lighting</a:t>
            </a:r>
            <a:endParaRPr/>
          </a:p>
        </p:txBody>
      </p:sp>
      <p:cxnSp>
        <p:nvCxnSpPr>
          <p:cNvPr id="178" name="Google Shape;178;p28"/>
          <p:cNvCxnSpPr>
            <a:stCxn id="172" idx="2"/>
            <a:endCxn id="175" idx="0"/>
          </p:cNvCxnSpPr>
          <p:nvPr/>
        </p:nvCxnSpPr>
        <p:spPr>
          <a:xfrm>
            <a:off x="1750300" y="3280402"/>
            <a:ext cx="0" cy="497400"/>
          </a:xfrm>
          <a:prstGeom prst="straightConnector1">
            <a:avLst/>
          </a:prstGeom>
          <a:noFill/>
          <a:ln cap="flat" cmpd="sng" w="19050">
            <a:solidFill>
              <a:srgbClr val="F3F3F3"/>
            </a:solidFill>
            <a:prstDash val="solid"/>
            <a:round/>
            <a:headEnd len="med" w="med" type="oval"/>
            <a:tailEnd len="med" w="med" type="oval"/>
          </a:ln>
        </p:spPr>
      </p:cxnSp>
      <p:cxnSp>
        <p:nvCxnSpPr>
          <p:cNvPr id="179" name="Google Shape;179;p28"/>
          <p:cNvCxnSpPr>
            <a:stCxn id="177" idx="0"/>
            <a:endCxn id="174" idx="2"/>
          </p:cNvCxnSpPr>
          <p:nvPr/>
        </p:nvCxnSpPr>
        <p:spPr>
          <a:xfrm rot="10800000">
            <a:off x="4571562" y="3320825"/>
            <a:ext cx="0" cy="535500"/>
          </a:xfrm>
          <a:prstGeom prst="straightConnector1">
            <a:avLst/>
          </a:prstGeom>
          <a:noFill/>
          <a:ln cap="flat" cmpd="sng" w="19050">
            <a:solidFill>
              <a:srgbClr val="F3F3F3"/>
            </a:solidFill>
            <a:prstDash val="solid"/>
            <a:round/>
            <a:headEnd len="med" w="med" type="oval"/>
            <a:tailEnd len="med" w="med" type="oval"/>
          </a:ln>
        </p:spPr>
      </p:cxnSp>
      <p:cxnSp>
        <p:nvCxnSpPr>
          <p:cNvPr id="180" name="Google Shape;180;p28"/>
          <p:cNvCxnSpPr>
            <a:stCxn id="176" idx="0"/>
            <a:endCxn id="173" idx="2"/>
          </p:cNvCxnSpPr>
          <p:nvPr/>
        </p:nvCxnSpPr>
        <p:spPr>
          <a:xfrm rot="10800000">
            <a:off x="7392800" y="3280400"/>
            <a:ext cx="0" cy="408600"/>
          </a:xfrm>
          <a:prstGeom prst="straightConnector1">
            <a:avLst/>
          </a:prstGeom>
          <a:noFill/>
          <a:ln cap="flat" cmpd="sng" w="19050">
            <a:solidFill>
              <a:srgbClr val="F3F3F3"/>
            </a:solidFill>
            <a:prstDash val="solid"/>
            <a:round/>
            <a:headEnd len="med" w="med" type="oval"/>
            <a:tailEnd len="med" w="med" type="oval"/>
          </a:ln>
        </p:spPr>
      </p:cxnSp>
      <p:pic>
        <p:nvPicPr>
          <p:cNvPr id="181" name="Google Shape;181;p28"/>
          <p:cNvPicPr preferRelativeResize="0"/>
          <p:nvPr/>
        </p:nvPicPr>
        <p:blipFill>
          <a:blip r:embed="rId4">
            <a:alphaModFix/>
          </a:blip>
          <a:stretch>
            <a:fillRect/>
          </a:stretch>
        </p:blipFill>
        <p:spPr>
          <a:xfrm>
            <a:off x="295213" y="201413"/>
            <a:ext cx="8258175" cy="914400"/>
          </a:xfrm>
          <a:prstGeom prst="rect">
            <a:avLst/>
          </a:prstGeom>
          <a:noFill/>
          <a:ln>
            <a:noFill/>
          </a:ln>
        </p:spPr>
      </p:pic>
      <p:sp>
        <p:nvSpPr>
          <p:cNvPr id="182" name="Google Shape;182;p28"/>
          <p:cNvSpPr txBox="1"/>
          <p:nvPr/>
        </p:nvSpPr>
        <p:spPr>
          <a:xfrm>
            <a:off x="298750" y="42075"/>
            <a:ext cx="29031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5"/>
              </a:rPr>
              <a:t>https://towardsdatascience.com/tutorial-build-a-lane-detector-679fd8953132</a:t>
            </a:r>
            <a:endParaRPr sz="600">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9"/>
          <p:cNvSpPr txBox="1"/>
          <p:nvPr>
            <p:ph type="title"/>
          </p:nvPr>
        </p:nvSpPr>
        <p:spPr>
          <a:xfrm>
            <a:off x="249350" y="265075"/>
            <a:ext cx="4052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Our demo of Hough transform </a:t>
            </a:r>
            <a:endParaRPr sz="2400"/>
          </a:p>
        </p:txBody>
      </p:sp>
      <p:pic>
        <p:nvPicPr>
          <p:cNvPr id="188" name="Google Shape;188;p29" title="hough#1.mp4">
            <a:hlinkClick r:id="rId4"/>
          </p:cNvPr>
          <p:cNvPicPr preferRelativeResize="0"/>
          <p:nvPr/>
        </p:nvPicPr>
        <p:blipFill>
          <a:blip r:embed="rId5">
            <a:alphaModFix/>
          </a:blip>
          <a:stretch>
            <a:fillRect/>
          </a:stretch>
        </p:blipFill>
        <p:spPr>
          <a:xfrm>
            <a:off x="152400" y="941275"/>
            <a:ext cx="4286058" cy="3214550"/>
          </a:xfrm>
          <a:prstGeom prst="rect">
            <a:avLst/>
          </a:prstGeom>
          <a:noFill/>
          <a:ln>
            <a:noFill/>
          </a:ln>
        </p:spPr>
      </p:pic>
      <p:pic>
        <p:nvPicPr>
          <p:cNvPr id="189" name="Google Shape;189;p29" title="hough#2.mp4">
            <a:hlinkClick r:id="rId6"/>
          </p:cNvPr>
          <p:cNvPicPr preferRelativeResize="0"/>
          <p:nvPr/>
        </p:nvPicPr>
        <p:blipFill>
          <a:blip r:embed="rId5">
            <a:alphaModFix/>
          </a:blip>
          <a:stretch>
            <a:fillRect/>
          </a:stretch>
        </p:blipFill>
        <p:spPr>
          <a:xfrm>
            <a:off x="4674150" y="941275"/>
            <a:ext cx="4286075" cy="32145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0"/>
          <p:cNvSpPr txBox="1"/>
          <p:nvPr>
            <p:ph type="title"/>
          </p:nvPr>
        </p:nvSpPr>
        <p:spPr>
          <a:xfrm>
            <a:off x="583375" y="876225"/>
            <a:ext cx="2759700" cy="155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Projective</a:t>
            </a:r>
            <a:r>
              <a:rPr lang="en"/>
              <a:t> Transform </a:t>
            </a:r>
            <a:endParaRPr/>
          </a:p>
        </p:txBody>
      </p:sp>
      <p:cxnSp>
        <p:nvCxnSpPr>
          <p:cNvPr id="195" name="Google Shape;195;p30"/>
          <p:cNvCxnSpPr/>
          <p:nvPr/>
        </p:nvCxnSpPr>
        <p:spPr>
          <a:xfrm flipH="1">
            <a:off x="6153275" y="284000"/>
            <a:ext cx="10500" cy="4628100"/>
          </a:xfrm>
          <a:prstGeom prst="straightConnector1">
            <a:avLst/>
          </a:prstGeom>
          <a:noFill/>
          <a:ln cap="flat" cmpd="sng" w="19050">
            <a:solidFill>
              <a:srgbClr val="F3F3F3"/>
            </a:solidFill>
            <a:prstDash val="solid"/>
            <a:round/>
            <a:headEnd len="med" w="med" type="oval"/>
            <a:tailEnd len="med" w="med" type="oval"/>
          </a:ln>
        </p:spPr>
      </p:cxnSp>
      <p:sp>
        <p:nvSpPr>
          <p:cNvPr id="196" name="Google Shape;196;p30"/>
          <p:cNvSpPr txBox="1"/>
          <p:nvPr/>
        </p:nvSpPr>
        <p:spPr>
          <a:xfrm>
            <a:off x="4335900" y="225775"/>
            <a:ext cx="1711500" cy="123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Gives birds eye view of the lane</a:t>
            </a:r>
            <a:endParaRPr>
              <a:solidFill>
                <a:srgbClr val="F3F3F3"/>
              </a:solidFill>
              <a:latin typeface="Fira Sans Condensed Light"/>
              <a:ea typeface="Fira Sans Condensed Light"/>
              <a:cs typeface="Fira Sans Condensed Light"/>
              <a:sym typeface="Fira Sans Condensed Light"/>
            </a:endParaRPr>
          </a:p>
        </p:txBody>
      </p:sp>
      <p:sp>
        <p:nvSpPr>
          <p:cNvPr id="197" name="Google Shape;197;p30"/>
          <p:cNvSpPr txBox="1"/>
          <p:nvPr/>
        </p:nvSpPr>
        <p:spPr>
          <a:xfrm>
            <a:off x="6289900" y="1395900"/>
            <a:ext cx="2063700" cy="8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This makes it easier to draw the lines, as curves are </a:t>
            </a:r>
            <a:r>
              <a:rPr lang="en">
                <a:solidFill>
                  <a:srgbClr val="F3F3F3"/>
                </a:solidFill>
                <a:latin typeface="Fira Sans Condensed Light"/>
                <a:ea typeface="Fira Sans Condensed Light"/>
                <a:cs typeface="Fira Sans Condensed Light"/>
                <a:sym typeface="Fira Sans Condensed Light"/>
              </a:rPr>
              <a:t>suppressed</a:t>
            </a:r>
            <a:r>
              <a:rPr lang="en">
                <a:solidFill>
                  <a:srgbClr val="F3F3F3"/>
                </a:solidFill>
                <a:latin typeface="Fira Sans Condensed Light"/>
                <a:ea typeface="Fira Sans Condensed Light"/>
                <a:cs typeface="Fira Sans Condensed Light"/>
                <a:sym typeface="Fira Sans Condensed Light"/>
              </a:rPr>
              <a:t> </a:t>
            </a:r>
            <a:endParaRPr>
              <a:solidFill>
                <a:srgbClr val="F3F3F3"/>
              </a:solidFill>
              <a:latin typeface="Fira Sans Condensed Light"/>
              <a:ea typeface="Fira Sans Condensed Light"/>
              <a:cs typeface="Fira Sans Condensed Light"/>
              <a:sym typeface="Fira Sans Condensed Light"/>
            </a:endParaRPr>
          </a:p>
        </p:txBody>
      </p:sp>
      <p:sp>
        <p:nvSpPr>
          <p:cNvPr id="198" name="Google Shape;198;p30"/>
          <p:cNvSpPr txBox="1"/>
          <p:nvPr/>
        </p:nvSpPr>
        <p:spPr>
          <a:xfrm>
            <a:off x="3995738" y="276110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1st - Grayscale</a:t>
            </a:r>
            <a:endParaRPr>
              <a:solidFill>
                <a:srgbClr val="F3F3F3"/>
              </a:solidFill>
              <a:latin typeface="Fira Sans Condensed Light"/>
              <a:ea typeface="Fira Sans Condensed Light"/>
              <a:cs typeface="Fira Sans Condensed Light"/>
              <a:sym typeface="Fira Sans Condensed Light"/>
            </a:endParaRPr>
          </a:p>
        </p:txBody>
      </p:sp>
      <p:sp>
        <p:nvSpPr>
          <p:cNvPr id="199" name="Google Shape;199;p30"/>
          <p:cNvSpPr txBox="1"/>
          <p:nvPr/>
        </p:nvSpPr>
        <p:spPr>
          <a:xfrm>
            <a:off x="6301963" y="3808625"/>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4th - Histogram and Mask</a:t>
            </a:r>
            <a:endParaRPr>
              <a:solidFill>
                <a:srgbClr val="F3F3F3"/>
              </a:solidFill>
              <a:latin typeface="Fira Sans Condensed Light"/>
              <a:ea typeface="Fira Sans Condensed Light"/>
              <a:cs typeface="Fira Sans Condensed Light"/>
              <a:sym typeface="Fira Sans Condensed Light"/>
            </a:endParaRPr>
          </a:p>
        </p:txBody>
      </p:sp>
      <p:sp>
        <p:nvSpPr>
          <p:cNvPr id="200" name="Google Shape;200;p30"/>
          <p:cNvSpPr txBox="1"/>
          <p:nvPr/>
        </p:nvSpPr>
        <p:spPr>
          <a:xfrm>
            <a:off x="6281738" y="31191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2nd - Edge Detection</a:t>
            </a:r>
            <a:endParaRPr sz="2400">
              <a:solidFill>
                <a:srgbClr val="F3F3F3"/>
              </a:solidFill>
              <a:latin typeface="Rajdhani SemiBold"/>
              <a:ea typeface="Rajdhani SemiBold"/>
              <a:cs typeface="Rajdhani SemiBold"/>
              <a:sym typeface="Rajdhani SemiBold"/>
            </a:endParaRPr>
          </a:p>
        </p:txBody>
      </p:sp>
      <p:sp>
        <p:nvSpPr>
          <p:cNvPr id="201" name="Google Shape;201;p30"/>
          <p:cNvSpPr txBox="1"/>
          <p:nvPr/>
        </p:nvSpPr>
        <p:spPr>
          <a:xfrm>
            <a:off x="4009388" y="34954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3rd - Projective Transform</a:t>
            </a:r>
            <a:endParaRPr b="1" sz="2400">
              <a:solidFill>
                <a:srgbClr val="F3F3F3"/>
              </a:solidFill>
              <a:latin typeface="Rajdhani"/>
              <a:ea typeface="Rajdhani"/>
              <a:cs typeface="Rajdhani"/>
              <a:sym typeface="Rajdhani"/>
            </a:endParaRPr>
          </a:p>
        </p:txBody>
      </p:sp>
      <p:cxnSp>
        <p:nvCxnSpPr>
          <p:cNvPr id="202" name="Google Shape;202;p30"/>
          <p:cNvCxnSpPr>
            <a:endCxn id="197" idx="1"/>
          </p:cNvCxnSpPr>
          <p:nvPr/>
        </p:nvCxnSpPr>
        <p:spPr>
          <a:xfrm flipH="1" rot="10800000">
            <a:off x="6071500" y="1829400"/>
            <a:ext cx="218400" cy="900"/>
          </a:xfrm>
          <a:prstGeom prst="straightConnector1">
            <a:avLst/>
          </a:prstGeom>
          <a:noFill/>
          <a:ln cap="flat" cmpd="sng" w="19050">
            <a:solidFill>
              <a:srgbClr val="F3F3F3"/>
            </a:solidFill>
            <a:prstDash val="solid"/>
            <a:round/>
            <a:headEnd len="med" w="med" type="none"/>
            <a:tailEnd len="med" w="med" type="none"/>
          </a:ln>
        </p:spPr>
      </p:cxnSp>
      <p:cxnSp>
        <p:nvCxnSpPr>
          <p:cNvPr id="203" name="Google Shape;203;p30"/>
          <p:cNvCxnSpPr>
            <a:stCxn id="198" idx="3"/>
            <a:endCxn id="200" idx="1"/>
          </p:cNvCxnSpPr>
          <p:nvPr/>
        </p:nvCxnSpPr>
        <p:spPr>
          <a:xfrm>
            <a:off x="6059438" y="3074300"/>
            <a:ext cx="222300" cy="358200"/>
          </a:xfrm>
          <a:prstGeom prst="straightConnector1">
            <a:avLst/>
          </a:prstGeom>
          <a:noFill/>
          <a:ln cap="flat" cmpd="sng" w="19050">
            <a:solidFill>
              <a:srgbClr val="F3F3F3"/>
            </a:solidFill>
            <a:prstDash val="solid"/>
            <a:round/>
            <a:headEnd len="med" w="med" type="none"/>
            <a:tailEnd len="med" w="med" type="stealth"/>
          </a:ln>
        </p:spPr>
      </p:cxnSp>
      <p:cxnSp>
        <p:nvCxnSpPr>
          <p:cNvPr id="204" name="Google Shape;204;p30"/>
          <p:cNvCxnSpPr>
            <a:stCxn id="201" idx="3"/>
            <a:endCxn id="200" idx="1"/>
          </p:cNvCxnSpPr>
          <p:nvPr/>
        </p:nvCxnSpPr>
        <p:spPr>
          <a:xfrm flipH="1" rot="10800000">
            <a:off x="6073088" y="3432425"/>
            <a:ext cx="208800" cy="376200"/>
          </a:xfrm>
          <a:prstGeom prst="straightConnector1">
            <a:avLst/>
          </a:prstGeom>
          <a:noFill/>
          <a:ln cap="flat" cmpd="sng" w="19050">
            <a:solidFill>
              <a:srgbClr val="F3F3F3"/>
            </a:solidFill>
            <a:prstDash val="solid"/>
            <a:round/>
            <a:headEnd len="med" w="med" type="stealth"/>
            <a:tailEnd len="med" w="med" type="none"/>
          </a:ln>
        </p:spPr>
      </p:cxnSp>
      <p:cxnSp>
        <p:nvCxnSpPr>
          <p:cNvPr id="205" name="Google Shape;205;p30"/>
          <p:cNvCxnSpPr>
            <a:endCxn id="196" idx="3"/>
          </p:cNvCxnSpPr>
          <p:nvPr/>
        </p:nvCxnSpPr>
        <p:spPr>
          <a:xfrm flipH="1">
            <a:off x="6047400" y="841375"/>
            <a:ext cx="242400" cy="3000"/>
          </a:xfrm>
          <a:prstGeom prst="straightConnector1">
            <a:avLst/>
          </a:prstGeom>
          <a:noFill/>
          <a:ln cap="flat" cmpd="sng" w="19050">
            <a:solidFill>
              <a:srgbClr val="FFFFFF"/>
            </a:solidFill>
            <a:prstDash val="solid"/>
            <a:round/>
            <a:headEnd len="med" w="med" type="none"/>
            <a:tailEnd len="med" w="med" type="none"/>
          </a:ln>
        </p:spPr>
      </p:cxnSp>
      <p:sp>
        <p:nvSpPr>
          <p:cNvPr id="206" name="Google Shape;206;p30"/>
          <p:cNvSpPr txBox="1"/>
          <p:nvPr/>
        </p:nvSpPr>
        <p:spPr>
          <a:xfrm>
            <a:off x="4840713" y="4183075"/>
            <a:ext cx="11985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5th - Line Fit and Reversal</a:t>
            </a:r>
            <a:endParaRPr>
              <a:latin typeface="Fira Sans Condensed Light"/>
              <a:ea typeface="Fira Sans Condensed Light"/>
              <a:cs typeface="Fira Sans Condensed Light"/>
              <a:sym typeface="Fira Sans Condensed Light"/>
            </a:endParaRPr>
          </a:p>
        </p:txBody>
      </p:sp>
      <p:cxnSp>
        <p:nvCxnSpPr>
          <p:cNvPr id="207" name="Google Shape;207;p30"/>
          <p:cNvCxnSpPr>
            <a:stCxn id="201" idx="3"/>
            <a:endCxn id="199" idx="1"/>
          </p:cNvCxnSpPr>
          <p:nvPr/>
        </p:nvCxnSpPr>
        <p:spPr>
          <a:xfrm>
            <a:off x="6073088" y="3808625"/>
            <a:ext cx="228900" cy="313200"/>
          </a:xfrm>
          <a:prstGeom prst="straightConnector1">
            <a:avLst/>
          </a:prstGeom>
          <a:noFill/>
          <a:ln cap="flat" cmpd="sng" w="19050">
            <a:solidFill>
              <a:srgbClr val="FFFFFF"/>
            </a:solidFill>
            <a:prstDash val="solid"/>
            <a:round/>
            <a:headEnd len="med" w="med" type="none"/>
            <a:tailEnd len="med" w="med" type="stealth"/>
          </a:ln>
        </p:spPr>
      </p:cxnSp>
      <p:cxnSp>
        <p:nvCxnSpPr>
          <p:cNvPr id="208" name="Google Shape;208;p30"/>
          <p:cNvCxnSpPr>
            <a:stCxn id="199" idx="1"/>
            <a:endCxn id="206" idx="3"/>
          </p:cNvCxnSpPr>
          <p:nvPr/>
        </p:nvCxnSpPr>
        <p:spPr>
          <a:xfrm flipH="1">
            <a:off x="6039163" y="4121825"/>
            <a:ext cx="262800" cy="329400"/>
          </a:xfrm>
          <a:prstGeom prst="straightConnector1">
            <a:avLst/>
          </a:prstGeom>
          <a:noFill/>
          <a:ln cap="flat" cmpd="sng" w="19050">
            <a:solidFill>
              <a:srgbClr val="FFFFFF"/>
            </a:solidFill>
            <a:prstDash val="solid"/>
            <a:round/>
            <a:headEnd len="med" w="med" type="none"/>
            <a:tailEnd len="med" w="med" type="stealth"/>
          </a:ln>
        </p:spPr>
      </p:cxnSp>
      <p:cxnSp>
        <p:nvCxnSpPr>
          <p:cNvPr id="209" name="Google Shape;209;p30"/>
          <p:cNvCxnSpPr>
            <a:stCxn id="198" idx="3"/>
            <a:endCxn id="210" idx="1"/>
          </p:cNvCxnSpPr>
          <p:nvPr/>
        </p:nvCxnSpPr>
        <p:spPr>
          <a:xfrm flipH="1" rot="10800000">
            <a:off x="6059438" y="2754200"/>
            <a:ext cx="198300" cy="320100"/>
          </a:xfrm>
          <a:prstGeom prst="straightConnector1">
            <a:avLst/>
          </a:prstGeom>
          <a:noFill/>
          <a:ln cap="flat" cmpd="sng" w="19050">
            <a:solidFill>
              <a:srgbClr val="FFFFFF"/>
            </a:solidFill>
            <a:prstDash val="solid"/>
            <a:round/>
            <a:headEnd len="med" w="med" type="stealth"/>
            <a:tailEnd len="med" w="med" type="none"/>
          </a:ln>
        </p:spPr>
      </p:cxnSp>
      <p:sp>
        <p:nvSpPr>
          <p:cNvPr id="210" name="Google Shape;210;p30"/>
          <p:cNvSpPr txBox="1"/>
          <p:nvPr/>
        </p:nvSpPr>
        <p:spPr>
          <a:xfrm>
            <a:off x="6257600" y="2566025"/>
            <a:ext cx="8835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Input</a:t>
            </a:r>
            <a:endParaRPr>
              <a:solidFill>
                <a:srgbClr val="FFFFFF"/>
              </a:solidFill>
              <a:latin typeface="Fira Sans Condensed Light"/>
              <a:ea typeface="Fira Sans Condensed Light"/>
              <a:cs typeface="Fira Sans Condensed Light"/>
              <a:sym typeface="Fira Sans Condensed Light"/>
            </a:endParaRPr>
          </a:p>
        </p:txBody>
      </p:sp>
      <p:sp>
        <p:nvSpPr>
          <p:cNvPr id="211" name="Google Shape;211;p30"/>
          <p:cNvSpPr txBox="1"/>
          <p:nvPr/>
        </p:nvSpPr>
        <p:spPr>
          <a:xfrm>
            <a:off x="6405700" y="4617575"/>
            <a:ext cx="735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Output</a:t>
            </a:r>
            <a:endParaRPr>
              <a:solidFill>
                <a:srgbClr val="FFFFFF"/>
              </a:solidFill>
              <a:latin typeface="Fira Sans Condensed Light"/>
              <a:ea typeface="Fira Sans Condensed Light"/>
              <a:cs typeface="Fira Sans Condensed Light"/>
              <a:sym typeface="Fira Sans Condensed Light"/>
            </a:endParaRPr>
          </a:p>
        </p:txBody>
      </p:sp>
      <p:cxnSp>
        <p:nvCxnSpPr>
          <p:cNvPr id="212" name="Google Shape;212;p30"/>
          <p:cNvCxnSpPr>
            <a:stCxn id="206" idx="3"/>
            <a:endCxn id="211" idx="1"/>
          </p:cNvCxnSpPr>
          <p:nvPr/>
        </p:nvCxnSpPr>
        <p:spPr>
          <a:xfrm>
            <a:off x="6039213" y="4451275"/>
            <a:ext cx="366600" cy="354300"/>
          </a:xfrm>
          <a:prstGeom prst="straightConnector1">
            <a:avLst/>
          </a:prstGeom>
          <a:noFill/>
          <a:ln cap="flat" cmpd="sng" w="19050">
            <a:solidFill>
              <a:srgbClr val="FFFFFF"/>
            </a:solidFill>
            <a:prstDash val="solid"/>
            <a:round/>
            <a:headEnd len="med" w="med" type="none"/>
            <a:tailEnd len="med" w="med" type="stealth"/>
          </a:ln>
        </p:spPr>
      </p:cxnSp>
      <p:pic>
        <p:nvPicPr>
          <p:cNvPr id="213" name="Google Shape;213;p30"/>
          <p:cNvPicPr preferRelativeResize="0"/>
          <p:nvPr/>
        </p:nvPicPr>
        <p:blipFill rotWithShape="1">
          <a:blip r:embed="rId4">
            <a:alphaModFix/>
          </a:blip>
          <a:srcRect b="12780" l="4297" r="5417" t="11051"/>
          <a:stretch/>
        </p:blipFill>
        <p:spPr>
          <a:xfrm>
            <a:off x="368500" y="3173525"/>
            <a:ext cx="1348400" cy="668450"/>
          </a:xfrm>
          <a:prstGeom prst="rect">
            <a:avLst/>
          </a:prstGeom>
          <a:noFill/>
          <a:ln>
            <a:noFill/>
          </a:ln>
        </p:spPr>
      </p:pic>
      <p:sp>
        <p:nvSpPr>
          <p:cNvPr id="214" name="Google Shape;214;p30"/>
          <p:cNvSpPr txBox="1"/>
          <p:nvPr/>
        </p:nvSpPr>
        <p:spPr>
          <a:xfrm>
            <a:off x="465750" y="3074300"/>
            <a:ext cx="431100" cy="9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0000"/>
                </a:solidFill>
                <a:latin typeface="Fira Sans Condensed Light"/>
                <a:ea typeface="Fira Sans Condensed Light"/>
                <a:cs typeface="Fira Sans Condensed Light"/>
                <a:sym typeface="Fira Sans Condensed Light"/>
              </a:rPr>
              <a:t>.</a:t>
            </a:r>
            <a:endParaRPr sz="6000">
              <a:solidFill>
                <a:srgbClr val="FF0000"/>
              </a:solidFill>
              <a:latin typeface="Fira Sans Condensed Light"/>
              <a:ea typeface="Fira Sans Condensed Light"/>
              <a:cs typeface="Fira Sans Condensed Light"/>
              <a:sym typeface="Fira Sans Condensed Light"/>
            </a:endParaRPr>
          </a:p>
        </p:txBody>
      </p:sp>
      <p:sp>
        <p:nvSpPr>
          <p:cNvPr id="215" name="Google Shape;215;p30"/>
          <p:cNvSpPr txBox="1"/>
          <p:nvPr/>
        </p:nvSpPr>
        <p:spPr>
          <a:xfrm>
            <a:off x="1379875" y="3074300"/>
            <a:ext cx="431100" cy="9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0000"/>
                </a:solidFill>
                <a:latin typeface="Fira Sans Condensed Light"/>
                <a:ea typeface="Fira Sans Condensed Light"/>
                <a:cs typeface="Fira Sans Condensed Light"/>
                <a:sym typeface="Fira Sans Condensed Light"/>
              </a:rPr>
              <a:t>.</a:t>
            </a:r>
            <a:endParaRPr sz="6000">
              <a:solidFill>
                <a:srgbClr val="FF0000"/>
              </a:solidFill>
              <a:latin typeface="Fira Sans Condensed Light"/>
              <a:ea typeface="Fira Sans Condensed Light"/>
              <a:cs typeface="Fira Sans Condensed Light"/>
              <a:sym typeface="Fira Sans Condensed Light"/>
            </a:endParaRPr>
          </a:p>
        </p:txBody>
      </p:sp>
      <p:pic>
        <p:nvPicPr>
          <p:cNvPr id="216" name="Google Shape;216;p30"/>
          <p:cNvPicPr preferRelativeResize="0"/>
          <p:nvPr/>
        </p:nvPicPr>
        <p:blipFill>
          <a:blip r:embed="rId5">
            <a:alphaModFix/>
          </a:blip>
          <a:stretch>
            <a:fillRect/>
          </a:stretch>
        </p:blipFill>
        <p:spPr>
          <a:xfrm>
            <a:off x="2143725" y="3173525"/>
            <a:ext cx="1198500" cy="7093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